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3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895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6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851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2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99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1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6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7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2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1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0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5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C365-D794-4071-A94C-052BDE6E7A06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7F5893-ED24-413D-ACFF-A61E8D562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13A16D-6447-4209-B9C6-61B99B849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8" y="851689"/>
            <a:ext cx="9768396" cy="145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902" y="2194560"/>
            <a:ext cx="8685874" cy="423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4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51D7-1BCF-4E6F-8CC8-C8BEFBFA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 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A82E-9804-47F6-A1D3-1092E3D6D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5433" y="2506142"/>
            <a:ext cx="6600469" cy="2421459"/>
          </a:xfrm>
        </p:spPr>
        <p:txBody>
          <a:bodyPr/>
          <a:lstStyle/>
          <a:p>
            <a:r>
              <a:rPr lang="en-US" i="0" cap="all" dirty="0">
                <a:solidFill>
                  <a:srgbClr val="172231"/>
                </a:solidFill>
                <a:effectLst/>
                <a:latin typeface="Barlow Condensed" panose="020B0604020202020204" pitchFamily="2" charset="0"/>
              </a:rPr>
              <a:t>FACE - AIFACE-MARS</a:t>
            </a:r>
          </a:p>
          <a:p>
            <a:pPr marL="0" indent="0">
              <a:buNone/>
            </a:pPr>
            <a:endParaRPr lang="en-US" i="0" cap="all" dirty="0">
              <a:solidFill>
                <a:srgbClr val="172231"/>
              </a:solidFill>
              <a:effectLst/>
              <a:latin typeface="Barlow Condensed" panose="020B0604020202020204" pitchFamily="2" charset="0"/>
            </a:endParaRPr>
          </a:p>
          <a:p>
            <a:r>
              <a:rPr lang="en-US" i="0" cap="all" dirty="0">
                <a:solidFill>
                  <a:srgbClr val="172231"/>
                </a:solidFill>
                <a:effectLst/>
                <a:latin typeface="Barlow Condensed" panose="00000506000000000000" pitchFamily="2" charset="0"/>
              </a:rPr>
              <a:t>ET-2000  </a:t>
            </a:r>
            <a:r>
              <a:rPr lang="en-US" i="0" cap="all" dirty="0">
                <a:solidFill>
                  <a:srgbClr val="172231"/>
                </a:solidFill>
                <a:effectLst/>
                <a:latin typeface="Arial Narrow" panose="020B0606020202030204" pitchFamily="34" charset="0"/>
              </a:rPr>
              <a:t>ONE-WAY</a:t>
            </a:r>
            <a:r>
              <a:rPr lang="en-US" i="0" cap="all" dirty="0">
                <a:solidFill>
                  <a:srgbClr val="172231"/>
                </a:solidFill>
                <a:effectLst/>
                <a:latin typeface="Barlow Condensed" panose="00000506000000000000" pitchFamily="2" charset="0"/>
              </a:rPr>
              <a:t> BRIDGE TRIPOD TURNSTILE</a:t>
            </a:r>
          </a:p>
          <a:p>
            <a:pPr algn="l"/>
            <a:endParaRPr lang="en-US" cap="all" dirty="0">
              <a:solidFill>
                <a:srgbClr val="172231"/>
              </a:solidFill>
              <a:latin typeface="Barlow Condensed" panose="00000506000000000000" pitchFamily="2" charset="0"/>
            </a:endParaRPr>
          </a:p>
          <a:p>
            <a:pPr marL="0" indent="0" algn="l">
              <a:buNone/>
            </a:pPr>
            <a:endParaRPr lang="en-US" i="0" cap="all" dirty="0">
              <a:solidFill>
                <a:srgbClr val="172231"/>
              </a:solidFill>
              <a:effectLst/>
              <a:latin typeface="Barlow Condensed" panose="000005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5A9E-EAFD-4635-A09F-40393A1E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cap="all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arlow Condensed" panose="020B0604020202020204" pitchFamily="2" charset="0"/>
              </a:rPr>
              <a:t>                                  FACE - AIFACE-MARS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73456-8FE0-4818-A675-7452D8632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6241" y="1864194"/>
            <a:ext cx="7331334" cy="418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FEATURES :-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818385"/>
                </a:solidFill>
                <a:latin typeface="Arial Narrow" panose="020B0606020202030204" pitchFamily="34" charset="0"/>
              </a:rPr>
              <a:t>1).</a:t>
            </a: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 Visible Light Facial Recognition, Anti-spoofing algorithm against print attack(laser, color and B/W photos),videos attack and 3D mask attack.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818385"/>
                </a:solidFill>
                <a:latin typeface="Arial Narrow" panose="020B0606020202030204" pitchFamily="34" charset="0"/>
              </a:rPr>
              <a:t>2).</a:t>
            </a: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Multiple Verification: Face / Card / Password.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3).Multiple card modules:125KHz ID card(EM) / 13.56MHz IC card (MF), 3000 face templates capacity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D94655-8BB7-4753-A348-FF1BCCB2B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398" y="1930400"/>
            <a:ext cx="2117990" cy="444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93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A6106-5F23-49B8-9AB0-624F8FFE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56356"/>
            <a:ext cx="9603275" cy="767644"/>
          </a:xfrm>
        </p:spPr>
        <p:txBody>
          <a:bodyPr/>
          <a:lstStyle/>
          <a:p>
            <a:r>
              <a:rPr lang="en-US" b="1" dirty="0"/>
              <a:t>                    </a:t>
            </a:r>
            <a:r>
              <a:rPr lang="en-US" dirty="0"/>
              <a:t>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888B6-E920-43A4-A8A6-E845F5FE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34225"/>
            <a:ext cx="3918443" cy="3825505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Display : 5inch Touch Screen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Face Capacity 3000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Card Capacity 3000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Transactions 150000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Operation System Linux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Standard Functions ID Card, ADMS, T9 Input, DST, Camera, 9-digit User ID, Access Levels, Groups, Holidays, </a:t>
            </a:r>
            <a:r>
              <a:rPr lang="en-US" i="0" dirty="0" smtClean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Anti-pass back</a:t>
            </a: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, Record Query, Tamper Switch Alarm, Multiple Verification Methods</a:t>
            </a:r>
          </a:p>
          <a:p>
            <a:pPr marL="0" indent="0">
              <a:buNone/>
            </a:pPr>
            <a:endParaRPr lang="en-US" b="1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807" y="2122515"/>
            <a:ext cx="5364047" cy="403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5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79D6-478E-4419-A648-50AABCCB5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   </a:t>
            </a:r>
            <a:r>
              <a:rPr lang="en-US" dirty="0"/>
              <a:t>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767A6-0B85-4C9C-A1E7-483AA0567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930400"/>
            <a:ext cx="9077338" cy="3756933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Hardware 900MHZ Dual Core CPU Memory 512MB RAM / 8G ROM 2MP WDR Low Light Camera Adjustable Light Brightness LED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Communication : TCP/IP, </a:t>
            </a:r>
            <a:r>
              <a:rPr lang="en-US" i="0" dirty="0" err="1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WiFi</a:t>
            </a: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(Optional), Wiegand Input/Output, RS485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Access Control Interface : 3rd-party Electric Lock, Door Sensor, Exit Button, Alarm Output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Optional Functions 13.56MHz IC Card / </a:t>
            </a:r>
            <a:r>
              <a:rPr lang="en-US" i="0" dirty="0" err="1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WiFi</a:t>
            </a:r>
            <a:endParaRPr lang="en-US" i="0" dirty="0">
              <a:solidFill>
                <a:srgbClr val="818385"/>
              </a:solidFill>
              <a:effectLst/>
              <a:latin typeface="Arial Narrow" panose="020B060602020203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Face Recognition Speed _1s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Biometrics Algorithms Face VX5.8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Power Supply 12V 3A</a:t>
            </a:r>
          </a:p>
        </p:txBody>
      </p:sp>
    </p:spTree>
    <p:extLst>
      <p:ext uri="{BB962C8B-B14F-4D97-AF65-F5344CB8AC3E}">
        <p14:creationId xmlns:p14="http://schemas.microsoft.com/office/powerpoint/2010/main" val="385212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0D5A6-8621-40C1-9C76-1E2D9AA9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115411"/>
            <a:ext cx="9605635" cy="1577922"/>
          </a:xfrm>
        </p:spPr>
        <p:txBody>
          <a:bodyPr>
            <a:normAutofit fontScale="90000"/>
          </a:bodyPr>
          <a:lstStyle/>
          <a:p>
            <a:r>
              <a:rPr lang="en-US" b="1" i="0" cap="all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arlow Condensed" panose="00000506000000000000" pitchFamily="2" charset="0"/>
              </a:rPr>
              <a:t/>
            </a:r>
            <a:br>
              <a:rPr lang="en-US" b="1" i="0" cap="all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arlow Condensed" panose="00000506000000000000" pitchFamily="2" charset="0"/>
              </a:rPr>
            </a:br>
            <a:r>
              <a:rPr lang="en-US" b="1" i="0" cap="all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arlow Condensed" panose="00000506000000000000" pitchFamily="2" charset="0"/>
              </a:rPr>
              <a:t>                       ONE-WAY BRIDGE TRIPOD TURNSTILE</a:t>
            </a:r>
            <a:br>
              <a:rPr lang="en-US" b="1" i="0" cap="all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Barlow Condensed" panose="00000506000000000000" pitchFamily="2" charset="0"/>
              </a:rPr>
            </a:b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D39A3-9079-4D14-8E3D-887E48BD3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2160589"/>
            <a:ext cx="3412152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FEATURES:-</a:t>
            </a:r>
          </a:p>
          <a:p>
            <a:pPr marL="0" indent="0">
              <a:buNone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1).Passage width : 550mm 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2).T2hroughput rate : 35 p/m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3).Max tolerance of Arms : 80 Kg</a:t>
            </a: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solidFill>
                  <a:srgbClr val="818385"/>
                </a:solidFill>
                <a:latin typeface="Arial Narrow" panose="020B0606020202030204" pitchFamily="34" charset="0"/>
              </a:rPr>
              <a:t>4).</a:t>
            </a: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Angle per rotation : 120°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08BF6A-C1BF-428A-AD30-E45BA09F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28" y="1693332"/>
            <a:ext cx="4184035" cy="41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0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6FC9-F1F5-41E5-B2C4-33FCCA569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30770"/>
          </a:xfrm>
        </p:spPr>
        <p:txBody>
          <a:bodyPr/>
          <a:lstStyle/>
          <a:p>
            <a:r>
              <a:rPr lang="en-US" b="1" dirty="0"/>
              <a:t>                    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75528-8EA5-4A6D-B213-D2FE6E62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926" y="2077374"/>
            <a:ext cx="4230129" cy="3435659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Passage width : 550mm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Throughput rate : 35 p/m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Power supply : 100 ~ 240V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Operational voltage : 24V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Max tolerance of Arms : 80 Kg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Angle per rotation : 120 °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Operation Type : One-way - Bidirectional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Input control signal : Dry contact</a:t>
            </a:r>
            <a:b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08BF6A-C1BF-428A-AD30-E45BA09F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100" y="1601892"/>
            <a:ext cx="4184035" cy="41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2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A52BA-9A4C-4031-88BC-61720694D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          </a:t>
            </a:r>
            <a:r>
              <a:rPr lang="en-US" b="1" dirty="0" smtClean="0"/>
              <a:t>Specifications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B331-C776-49E9-A35F-9D2A14CB5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506" y="2160590"/>
            <a:ext cx="7102137" cy="3245912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Max Power Consumption : 30 W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Frequency : 50 ~ 60hz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Protection level : IP44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Working temperature : -25°C ~ +70°C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Electro - magnetic drive : DC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Dimension Excluding Bar : 1200x280x980 mm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Net weight including bar : 52kg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818385"/>
                </a:solidFill>
                <a:effectLst/>
                <a:latin typeface="Arial Narrow" panose="020B0606020202030204" pitchFamily="34" charset="0"/>
              </a:rPr>
              <a:t>Opening Duration : 5s - 60s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08BF6A-C1BF-428A-AD30-E45BA09FA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046" y="1560328"/>
            <a:ext cx="4184035" cy="41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3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5AD33-549B-4A80-BBE3-8D49668EE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398" y="2467993"/>
            <a:ext cx="3468210" cy="139379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0F6F7-E767-40A3-9312-74EF9854B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140" y="5761101"/>
            <a:ext cx="7766936" cy="1096899"/>
          </a:xfrm>
        </p:spPr>
        <p:txBody>
          <a:bodyPr/>
          <a:lstStyle/>
          <a:p>
            <a:r>
              <a:rPr lang="en-US" dirty="0"/>
              <a:t>www.ampletrails.com</a:t>
            </a:r>
          </a:p>
        </p:txBody>
      </p:sp>
    </p:spTree>
    <p:extLst>
      <p:ext uri="{BB962C8B-B14F-4D97-AF65-F5344CB8AC3E}">
        <p14:creationId xmlns:p14="http://schemas.microsoft.com/office/powerpoint/2010/main" val="520708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271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Barlow Condensed</vt:lpstr>
      <vt:lpstr>Trebuchet MS</vt:lpstr>
      <vt:lpstr>Wingdings 3</vt:lpstr>
      <vt:lpstr>Facet</vt:lpstr>
      <vt:lpstr>PowerPoint Presentation</vt:lpstr>
      <vt:lpstr>                          CONTENTS</vt:lpstr>
      <vt:lpstr>                                  FACE - AIFACE-MARS</vt:lpstr>
      <vt:lpstr>                    SPECIFICATIONS</vt:lpstr>
      <vt:lpstr>                        SPECIFICATIONS</vt:lpstr>
      <vt:lpstr>                        ONE-WAY BRIDGE TRIPOD TURNSTILE  </vt:lpstr>
      <vt:lpstr>                    SPECIFICATIONS</vt:lpstr>
      <vt:lpstr>                     Specifications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Ample trails</dc:title>
  <dc:creator>AmpleTrails</dc:creator>
  <cp:lastModifiedBy>Admin</cp:lastModifiedBy>
  <cp:revision>17</cp:revision>
  <dcterms:created xsi:type="dcterms:W3CDTF">2021-09-25T06:56:17Z</dcterms:created>
  <dcterms:modified xsi:type="dcterms:W3CDTF">2022-05-29T11:32:11Z</dcterms:modified>
</cp:coreProperties>
</file>