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61" r:id="rId7"/>
    <p:sldId id="290" r:id="rId8"/>
    <p:sldId id="289" r:id="rId9"/>
    <p:sldId id="291" r:id="rId10"/>
    <p:sldId id="285" r:id="rId11"/>
    <p:sldId id="286" r:id="rId12"/>
    <p:sldId id="287" r:id="rId13"/>
    <p:sldId id="288" r:id="rId14"/>
    <p:sldId id="292" r:id="rId15"/>
    <p:sldId id="293" r:id="rId16"/>
    <p:sldId id="294" r:id="rId17"/>
    <p:sldId id="295" r:id="rId18"/>
    <p:sldId id="29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pPr/>
              <a:t>5/29/2022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4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3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2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10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pic>
        <p:nvPicPr>
          <p:cNvPr id="12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0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0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1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0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33794" name="Picture 2" descr="https://efence.ai/img/logo/efence-logo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1177732" y="1"/>
            <a:ext cx="1014268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600" y="3543300"/>
            <a:ext cx="7705344" cy="743712"/>
          </a:xfrm>
        </p:spPr>
        <p:txBody>
          <a:bodyPr/>
          <a:lstStyle/>
          <a:p>
            <a:pPr marL="0" indent="0"/>
            <a:r>
              <a:rPr lang="en-US" sz="4400" dirty="0"/>
              <a:t>Guard Monitoring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588" y="4166108"/>
            <a:ext cx="7077456" cy="868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By Fortuna </a:t>
            </a:r>
            <a:r>
              <a:rPr lang="en-US" dirty="0" err="1" smtClean="0"/>
              <a:t>Impex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Marketed </a:t>
            </a:r>
            <a:r>
              <a:rPr lang="en-US" smtClean="0"/>
              <a:t>by AmpleTrails</a:t>
            </a:r>
            <a:endParaRPr lang="en-US" dirty="0"/>
          </a:p>
        </p:txBody>
      </p:sp>
      <p:pic>
        <p:nvPicPr>
          <p:cNvPr id="12290" name="Picture 2" descr="https://efence.ai/img/logo/efence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5" y="333375"/>
            <a:ext cx="239077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Patrol Report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19" y="1371600"/>
            <a:ext cx="11199094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 Operation</a:t>
            </a:r>
          </a:p>
        </p:txBody>
      </p:sp>
      <p:sp>
        <p:nvSpPr>
          <p:cNvPr id="35842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5" name="Picture 5" descr="C:\Users\Arnab\Downloads\Screenshot_20220111-160008_guardpatro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384300"/>
            <a:ext cx="2309446" cy="5003800"/>
          </a:xfrm>
          <a:prstGeom prst="rect">
            <a:avLst/>
          </a:prstGeom>
          <a:noFill/>
        </p:spPr>
      </p:pic>
      <p:pic>
        <p:nvPicPr>
          <p:cNvPr id="35846" name="Picture 6" descr="C:\Users\Arnab\Downloads\Screenshot_20220111-160015_guardpatrol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1" y="1377950"/>
            <a:ext cx="2318238" cy="5022850"/>
          </a:xfrm>
          <a:prstGeom prst="rect">
            <a:avLst/>
          </a:prstGeom>
          <a:noFill/>
        </p:spPr>
      </p:pic>
      <p:pic>
        <p:nvPicPr>
          <p:cNvPr id="35847" name="Picture 7" descr="C:\Users\Arnab\Downloads\Screenshot_20220111-160033_guardpatrol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1" y="1384300"/>
            <a:ext cx="2315307" cy="5016500"/>
          </a:xfrm>
          <a:prstGeom prst="rect">
            <a:avLst/>
          </a:prstGeom>
          <a:noFill/>
        </p:spPr>
      </p:pic>
      <p:pic>
        <p:nvPicPr>
          <p:cNvPr id="35848" name="Picture 8" descr="C:\Users\Arnab\Downloads\Screenshot_20220111-160041_guardpatroll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1" y="1358900"/>
            <a:ext cx="2321170" cy="5029200"/>
          </a:xfrm>
          <a:prstGeom prst="rect">
            <a:avLst/>
          </a:prstGeom>
          <a:noFill/>
        </p:spPr>
      </p:pic>
      <p:pic>
        <p:nvPicPr>
          <p:cNvPr id="35849" name="Picture 9" descr="C:\Users\Arnab\Downloads\Screenshot_20220111-160054_guardpatroll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8307" y="1346200"/>
            <a:ext cx="2327031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636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8940" y="1686776"/>
            <a:ext cx="3816625" cy="344181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Pocket Size Biometric Attendance System &amp; Guard Tour Patrolling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System</a:t>
            </a:r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A282BCA-23DA-4BCA-ABF9-B5744BD1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82" y="1686776"/>
            <a:ext cx="2391157" cy="342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8767388-AAB7-4073-90F0-6C4B5C816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2" y="126313"/>
            <a:ext cx="1815724" cy="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SPECIFICATION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-3"/>
          <a:stretch/>
        </p:blipFill>
        <p:spPr>
          <a:xfrm>
            <a:off x="632815" y="643464"/>
            <a:ext cx="4003193" cy="562085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C6B22F-4CCA-458A-B59C-BBD438A9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2" y="126313"/>
            <a:ext cx="1815724" cy="97475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BE97D4E-54A2-406F-9C36-236642E102B4}"/>
              </a:ext>
            </a:extLst>
          </p:cNvPr>
          <p:cNvSpPr txBox="1">
            <a:spLocks/>
          </p:cNvSpPr>
          <p:nvPr/>
        </p:nvSpPr>
        <p:spPr>
          <a:xfrm>
            <a:off x="5154305" y="1580049"/>
            <a:ext cx="6852341" cy="51516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High Speed CPU @ 240MHz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Morpho Biometric Sensor, with 500 User Capacity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WiFi</a:t>
            </a:r>
            <a:r>
              <a:rPr lang="en-US" sz="2400" dirty="0">
                <a:solidFill>
                  <a:schemeClr val="bg1"/>
                </a:solidFill>
              </a:rPr>
              <a:t> &amp; Bluetooth Interface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Battery back-up using Li-Ion Battery(1700 </a:t>
            </a:r>
            <a:r>
              <a:rPr lang="en-US" sz="2400" dirty="0" err="1">
                <a:solidFill>
                  <a:schemeClr val="bg1"/>
                </a:solidFill>
              </a:rPr>
              <a:t>mAH</a:t>
            </a:r>
            <a:r>
              <a:rPr lang="en-US" sz="2400" dirty="0">
                <a:solidFill>
                  <a:schemeClr val="bg1"/>
                </a:solidFill>
              </a:rPr>
              <a:t>) with </a:t>
            </a:r>
            <a:r>
              <a:rPr lang="en-US" sz="2400" dirty="0" err="1">
                <a:solidFill>
                  <a:schemeClr val="bg1"/>
                </a:solidFill>
              </a:rPr>
              <a:t>upto</a:t>
            </a:r>
            <a:r>
              <a:rPr lang="en-US" sz="2400" dirty="0">
                <a:solidFill>
                  <a:schemeClr val="bg1"/>
                </a:solidFill>
              </a:rPr>
              <a:t> 8 hours back-up in standby mode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USB Charging for Battery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Access Allowed/Denied LED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1.8” Graphic LCD with </a:t>
            </a:r>
            <a:r>
              <a:rPr lang="en-US" sz="2400" dirty="0" err="1">
                <a:solidFill>
                  <a:schemeClr val="bg1"/>
                </a:solidFill>
              </a:rPr>
              <a:t>upto</a:t>
            </a:r>
            <a:r>
              <a:rPr lang="en-US" sz="2400" dirty="0">
                <a:solidFill>
                  <a:schemeClr val="bg1"/>
                </a:solidFill>
              </a:rPr>
              <a:t> 4 line display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IoT based Device with Push Technology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Size : </a:t>
            </a:r>
          </a:p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   A. Attendance System : 95(H) X 64(W) X 24(D)mm</a:t>
            </a:r>
          </a:p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   B. Guard Tour Patrolling system : 95(H) X 64(W) X 28 (D)mm</a:t>
            </a:r>
          </a:p>
          <a:p>
            <a:pPr marL="36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Optional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Built-in GPS with Geo-fencing feature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Built-in GPRS(2G) with SIM Card Slot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Built-in RF/</a:t>
            </a:r>
            <a:r>
              <a:rPr lang="en-US" sz="2400" dirty="0" err="1">
                <a:solidFill>
                  <a:schemeClr val="bg1"/>
                </a:solidFill>
              </a:rPr>
              <a:t>MiFARE</a:t>
            </a:r>
            <a:r>
              <a:rPr lang="en-US" sz="2400" dirty="0">
                <a:solidFill>
                  <a:schemeClr val="bg1"/>
                </a:solidFill>
              </a:rPr>
              <a:t> card reader (Available in Guard Tour Patrolling System)</a:t>
            </a:r>
          </a:p>
          <a:p>
            <a:endParaRPr lang="en-IN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771227-D575-4232-9A90-8C6E52B1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28" y="1607345"/>
            <a:ext cx="2357819" cy="377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79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Guard Tour Patrolling System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-3"/>
          <a:stretch/>
        </p:blipFill>
        <p:spPr>
          <a:xfrm>
            <a:off x="632815" y="643464"/>
            <a:ext cx="4003193" cy="562085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C6B22F-4CCA-458A-B59C-BBD438A9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2" y="126313"/>
            <a:ext cx="1815724" cy="97475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BE97D4E-54A2-406F-9C36-236642E102B4}"/>
              </a:ext>
            </a:extLst>
          </p:cNvPr>
          <p:cNvSpPr txBox="1">
            <a:spLocks/>
          </p:cNvSpPr>
          <p:nvPr/>
        </p:nvSpPr>
        <p:spPr>
          <a:xfrm>
            <a:off x="5154305" y="2292825"/>
            <a:ext cx="6852341" cy="36396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Guard traversing Route may be defined with Friendly Name, on the system once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Upto</a:t>
            </a:r>
            <a:r>
              <a:rPr lang="en-US" sz="2400" dirty="0">
                <a:solidFill>
                  <a:schemeClr val="bg1"/>
                </a:solidFill>
              </a:rPr>
              <a:t> 50 Check-points may be defined against the Route mapped to Card Number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Check-points may be named suitably, for identification &amp; trip order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771227-D575-4232-9A90-8C6E52B1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28" y="1607345"/>
            <a:ext cx="2357819" cy="377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39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Guard Tour Monitoring System Work-flow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-3"/>
          <a:stretch/>
        </p:blipFill>
        <p:spPr>
          <a:xfrm>
            <a:off x="632815" y="643464"/>
            <a:ext cx="4003193" cy="562085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C6B22F-4CCA-458A-B59C-BBD438A9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22" y="126313"/>
            <a:ext cx="1815724" cy="97475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BE97D4E-54A2-406F-9C36-236642E102B4}"/>
              </a:ext>
            </a:extLst>
          </p:cNvPr>
          <p:cNvSpPr txBox="1">
            <a:spLocks/>
          </p:cNvSpPr>
          <p:nvPr/>
        </p:nvSpPr>
        <p:spPr>
          <a:xfrm>
            <a:off x="5154305" y="1842449"/>
            <a:ext cx="6852341" cy="48892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After scanning the 1st Check-point the device prompts for the Finger Verification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Registered Security Guard Finger will be identified &amp; trip allocated to this guard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LCD shows the Route Name with Next Check point  Name to be covered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Security Guard has to follow the Patrolling Route for  Patrolling the check points on timeline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If any security Guard starts the new route, he only has to complete it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 case the Security Guard does not complete the trip,  it will be marked as Short Close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Transaction data will be posted to Mobile App using  Blue Tooth for reporting purpose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New Security Guard may be enrolled using the Mobile App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771227-D575-4232-9A90-8C6E52B1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28" y="1607345"/>
            <a:ext cx="2357819" cy="377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75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 txBox="1">
            <a:spLocks/>
          </p:cNvSpPr>
          <p:nvPr/>
        </p:nvSpPr>
        <p:spPr>
          <a:xfrm>
            <a:off x="4887884" y="4721906"/>
            <a:ext cx="6217065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Call us Now 9315441078/53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/>
          <a:lstStyle/>
          <a:p>
            <a:r>
              <a:rPr lang="en-US" sz="4000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705544"/>
            <a:ext cx="6718300" cy="4093243"/>
          </a:xfrm>
        </p:spPr>
        <p:txBody>
          <a:bodyPr/>
          <a:lstStyle/>
          <a:p>
            <a:r>
              <a:rPr lang="en-US" sz="2400" dirty="0"/>
              <a:t>This solution will provide </a:t>
            </a:r>
            <a:r>
              <a:rPr lang="en-US" sz="2400" dirty="0" smtClean="0"/>
              <a:t>you with </a:t>
            </a:r>
            <a:r>
              <a:rPr lang="en-US" sz="2400" dirty="0"/>
              <a:t>detailed insight into the field operations of their Guards and Supervisors.</a:t>
            </a:r>
          </a:p>
          <a:p>
            <a:r>
              <a:rPr lang="en-US" sz="2400" dirty="0"/>
              <a:t>Value to our clients will be further increased by an automated individual security guard performance score card at the end of each month.</a:t>
            </a:r>
          </a:p>
          <a:p>
            <a:r>
              <a:rPr lang="en-US" sz="2400" dirty="0"/>
              <a:t>This may be the basis of Payment to Guard Tour Monitoring Company.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for SAMSUNG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4500" y="1681163"/>
            <a:ext cx="5157787" cy="325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44500" y="2492375"/>
            <a:ext cx="5157787" cy="3684588"/>
          </a:xfrm>
        </p:spPr>
        <p:txBody>
          <a:bodyPr/>
          <a:lstStyle/>
          <a:p>
            <a:r>
              <a:rPr lang="en-US" dirty="0"/>
              <a:t>Multiple Site Creation</a:t>
            </a:r>
          </a:p>
          <a:p>
            <a:r>
              <a:rPr lang="en-US" dirty="0"/>
              <a:t>Guard Master data</a:t>
            </a:r>
          </a:p>
          <a:p>
            <a:r>
              <a:rPr lang="en-US" dirty="0"/>
              <a:t>Allocate Guards to sites</a:t>
            </a:r>
          </a:p>
          <a:p>
            <a:r>
              <a:rPr lang="en-US" dirty="0"/>
              <a:t>Create Multiple check points at each sites</a:t>
            </a:r>
          </a:p>
          <a:p>
            <a:pPr lvl="1"/>
            <a:r>
              <a:rPr lang="en-US" dirty="0"/>
              <a:t>QR Code type</a:t>
            </a:r>
          </a:p>
          <a:p>
            <a:pPr lvl="1"/>
            <a:r>
              <a:rPr lang="en-US" dirty="0"/>
              <a:t>NFC Type</a:t>
            </a:r>
          </a:p>
          <a:p>
            <a:pPr lvl="1"/>
            <a:r>
              <a:rPr lang="en-US" dirty="0"/>
              <a:t>GPS Type</a:t>
            </a:r>
          </a:p>
          <a:p>
            <a:r>
              <a:rPr lang="en-US" dirty="0"/>
              <a:t>Create Patrol Routes with Single or multiple Check Points</a:t>
            </a:r>
          </a:p>
          <a:p>
            <a:r>
              <a:rPr lang="en-US" dirty="0"/>
              <a:t>Assign Guards to Patrol Route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/>
              <a:t>Real-Time alerts Dashboard</a:t>
            </a:r>
          </a:p>
          <a:p>
            <a:pPr lvl="1"/>
            <a:r>
              <a:rPr lang="en-US" dirty="0"/>
              <a:t>Shift start alert</a:t>
            </a:r>
          </a:p>
          <a:p>
            <a:pPr lvl="1"/>
            <a:r>
              <a:rPr lang="en-US" dirty="0"/>
              <a:t>Guard inactive alert</a:t>
            </a:r>
          </a:p>
          <a:p>
            <a:pPr lvl="1"/>
            <a:r>
              <a:rPr lang="en-US" dirty="0"/>
              <a:t>Shift completion alert</a:t>
            </a:r>
          </a:p>
          <a:p>
            <a:pPr lvl="1"/>
            <a:r>
              <a:rPr lang="en-US" dirty="0"/>
              <a:t>SOS alert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Analytical Dashboard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Reports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Timesheet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Guard Performance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Monthly Patrol</a:t>
            </a:r>
          </a:p>
          <a:p>
            <a:pPr marL="685800" lvl="2">
              <a:spcBef>
                <a:spcPts val="1000"/>
              </a:spcBef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Representation of Guard Monitoring Platform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605" y="1351048"/>
            <a:ext cx="6880874" cy="550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for Guard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4500" y="1681163"/>
            <a:ext cx="5157787" cy="325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Dashboard for Guard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44500" y="2492375"/>
            <a:ext cx="5157787" cy="3684588"/>
          </a:xfrm>
        </p:spPr>
        <p:txBody>
          <a:bodyPr/>
          <a:lstStyle/>
          <a:p>
            <a:r>
              <a:rPr lang="en-US" dirty="0"/>
              <a:t>Face based </a:t>
            </a:r>
            <a:r>
              <a:rPr lang="en-US" dirty="0" err="1"/>
              <a:t>realtime</a:t>
            </a:r>
            <a:r>
              <a:rPr lang="en-US" dirty="0"/>
              <a:t> Attendance</a:t>
            </a:r>
          </a:p>
          <a:p>
            <a:r>
              <a:rPr lang="en-US" dirty="0"/>
              <a:t>Patrolling</a:t>
            </a:r>
          </a:p>
          <a:p>
            <a:pPr lvl="1"/>
            <a:r>
              <a:rPr lang="en-US" dirty="0"/>
              <a:t>Tracking QR/NFC/GPS</a:t>
            </a:r>
          </a:p>
          <a:p>
            <a:pPr lvl="1"/>
            <a:r>
              <a:rPr lang="en-US" dirty="0"/>
              <a:t>Face Tracking</a:t>
            </a:r>
          </a:p>
          <a:p>
            <a:r>
              <a:rPr lang="en-US" dirty="0"/>
              <a:t>Incident report</a:t>
            </a:r>
          </a:p>
          <a:p>
            <a:r>
              <a:rPr lang="en-US" dirty="0"/>
              <a:t>SOS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/>
              <a:t>Real-Time alerts Dashboard</a:t>
            </a:r>
          </a:p>
          <a:p>
            <a:pPr lvl="1"/>
            <a:r>
              <a:rPr lang="en-US" dirty="0"/>
              <a:t>Shift start alert</a:t>
            </a:r>
          </a:p>
          <a:p>
            <a:pPr lvl="1"/>
            <a:r>
              <a:rPr lang="en-US" dirty="0"/>
              <a:t>Guard inactive alert</a:t>
            </a:r>
          </a:p>
          <a:p>
            <a:pPr lvl="1"/>
            <a:r>
              <a:rPr lang="en-US" dirty="0"/>
              <a:t>Shift completion alert</a:t>
            </a:r>
          </a:p>
          <a:p>
            <a:pPr lvl="1"/>
            <a:r>
              <a:rPr lang="en-US" dirty="0"/>
              <a:t>SOS alert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Analytical Dashboard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Reports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Timesheet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Guard Performance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Monthly Patrol</a:t>
            </a:r>
          </a:p>
          <a:p>
            <a:pPr marL="685800" lvl="2">
              <a:spcBef>
                <a:spcPts val="1000"/>
              </a:spcBef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View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4925" y="1398588"/>
            <a:ext cx="7996739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Dashboard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699" y="1477144"/>
            <a:ext cx="10890789" cy="53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Dashboard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477963"/>
            <a:ext cx="95123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Patrol Report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470025"/>
            <a:ext cx="95313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66687569_win32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tf66687569_win32</Template>
  <TotalTime>0</TotalTime>
  <Words>488</Words>
  <Application>Microsoft Office PowerPoint</Application>
  <PresentationFormat>Widescreen</PresentationFormat>
  <Paragraphs>100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Trade Gothic LT Pro</vt:lpstr>
      <vt:lpstr>Trebuchet MS</vt:lpstr>
      <vt:lpstr>Wingdings</vt:lpstr>
      <vt:lpstr>Wingdings 2</vt:lpstr>
      <vt:lpstr>tf66687569_win32</vt:lpstr>
      <vt:lpstr>Guard Monitoring Platform</vt:lpstr>
      <vt:lpstr>Overview</vt:lpstr>
      <vt:lpstr>Features for SAMSUNG</vt:lpstr>
      <vt:lpstr>Schematic Representation of Guard Monitoring Platform</vt:lpstr>
      <vt:lpstr>Features for Guard</vt:lpstr>
      <vt:lpstr>Real-time View</vt:lpstr>
      <vt:lpstr>Admin Dashboard</vt:lpstr>
      <vt:lpstr>Real-time Dashboard</vt:lpstr>
      <vt:lpstr>Monthly Patrol Report</vt:lpstr>
      <vt:lpstr>Real-time Patrol Report</vt:lpstr>
      <vt:lpstr>Mobile App Operation</vt:lpstr>
      <vt:lpstr>Pocket Size Biometric Attendance System &amp; Guard Tour Patrolling  System</vt:lpstr>
      <vt:lpstr>SPECIFICATION</vt:lpstr>
      <vt:lpstr>Guard Tour Patrolling System Function</vt:lpstr>
      <vt:lpstr>Guard Tour Monitoring System Work-flow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2022-01-11T07:58:33Z</dcterms:created>
  <dcterms:modified xsi:type="dcterms:W3CDTF">2022-05-29T08:14:41Z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