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57" r:id="rId3"/>
    <p:sldId id="258" r:id="rId4"/>
    <p:sldId id="259" r:id="rId5"/>
    <p:sldId id="262" r:id="rId6"/>
    <p:sldId id="260" r:id="rId7"/>
    <p:sldId id="261" r:id="rId8"/>
    <p:sldId id="263" r:id="rId9"/>
    <p:sldId id="281" r:id="rId10"/>
    <p:sldId id="264" r:id="rId11"/>
    <p:sldId id="268" r:id="rId12"/>
    <p:sldId id="265" r:id="rId13"/>
    <p:sldId id="266" r:id="rId14"/>
    <p:sldId id="267" r:id="rId15"/>
    <p:sldId id="270" r:id="rId16"/>
    <p:sldId id="275" r:id="rId17"/>
    <p:sldId id="276" r:id="rId18"/>
    <p:sldId id="277" r:id="rId19"/>
    <p:sldId id="269" r:id="rId20"/>
    <p:sldId id="271" r:id="rId21"/>
    <p:sldId id="272" r:id="rId22"/>
    <p:sldId id="273" r:id="rId23"/>
    <p:sldId id="274" r:id="rId24"/>
    <p:sldId id="280" r:id="rId25"/>
    <p:sldId id="27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39EDFA-6B9A-4C12-863F-EC5886E5C190}" type="datetimeFigureOut">
              <a:rPr lang="en-US" smtClean="0"/>
              <a:t>6/22/2014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450C5-A7D6-4858-B327-254F8D02BEFC}" type="slidenum">
              <a:rPr lang="en-US" smtClean="0"/>
              <a:t>‹#›</a:t>
            </a:fld>
            <a:endParaRPr lang="en-US"/>
          </a:p>
        </p:txBody>
      </p:sp>
    </p:spTree>
    <p:extLst>
      <p:ext uri="{BB962C8B-B14F-4D97-AF65-F5344CB8AC3E}">
        <p14:creationId xmlns:p14="http://schemas.microsoft.com/office/powerpoint/2010/main" val="2073987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450C5-A7D6-4858-B327-254F8D02BEFC}" type="slidenum">
              <a:rPr lang="en-US" smtClean="0"/>
              <a:t>1</a:t>
            </a:fld>
            <a:endParaRPr lang="en-US"/>
          </a:p>
        </p:txBody>
      </p:sp>
    </p:spTree>
    <p:extLst>
      <p:ext uri="{BB962C8B-B14F-4D97-AF65-F5344CB8AC3E}">
        <p14:creationId xmlns:p14="http://schemas.microsoft.com/office/powerpoint/2010/main" val="252725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450C5-A7D6-4858-B327-254F8D02BEFC}" type="slidenum">
              <a:rPr lang="en-US" smtClean="0"/>
              <a:t>4</a:t>
            </a:fld>
            <a:endParaRPr lang="en-US"/>
          </a:p>
        </p:txBody>
      </p:sp>
    </p:spTree>
    <p:extLst>
      <p:ext uri="{BB962C8B-B14F-4D97-AF65-F5344CB8AC3E}">
        <p14:creationId xmlns:p14="http://schemas.microsoft.com/office/powerpoint/2010/main" val="3422257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B450C5-A7D6-4858-B327-254F8D02BEFC}" type="slidenum">
              <a:rPr lang="en-US" smtClean="0"/>
              <a:t>5</a:t>
            </a:fld>
            <a:endParaRPr lang="en-US"/>
          </a:p>
        </p:txBody>
      </p:sp>
    </p:spTree>
    <p:extLst>
      <p:ext uri="{BB962C8B-B14F-4D97-AF65-F5344CB8AC3E}">
        <p14:creationId xmlns:p14="http://schemas.microsoft.com/office/powerpoint/2010/main" val="2596036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219C5AE-3C30-4755-85C8-E5879555EE08}" type="datetime1">
              <a:rPr lang="en-US" smtClean="0"/>
              <a:t>6/22/2014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http://ampletrails.com/library-management-system</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99786A4-D168-4CEC-9516-7C232A76A9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06B50BA-4FCB-4A1E-A94F-52F320B803F8}" type="datetime1">
              <a:rPr lang="en-US" smtClean="0"/>
              <a:t>6/22/2014</a:t>
            </a:fld>
            <a:endParaRPr lang="en-US"/>
          </a:p>
        </p:txBody>
      </p:sp>
      <p:sp>
        <p:nvSpPr>
          <p:cNvPr id="5" name="Footer Placeholder 4"/>
          <p:cNvSpPr>
            <a:spLocks noGrp="1"/>
          </p:cNvSpPr>
          <p:nvPr>
            <p:ph type="ftr" sz="quarter" idx="11"/>
          </p:nvPr>
        </p:nvSpPr>
        <p:spPr/>
        <p:txBody>
          <a:bodyPr/>
          <a:lstStyle>
            <a:extLst/>
          </a:lstStyle>
          <a:p>
            <a:r>
              <a:rPr lang="en-US" smtClean="0"/>
              <a:t>http://ampletrails.com/library-management-system</a:t>
            </a:r>
            <a:endParaRPr lang="en-US"/>
          </a:p>
        </p:txBody>
      </p:sp>
      <p:sp>
        <p:nvSpPr>
          <p:cNvPr id="6" name="Slide Number Placeholder 5"/>
          <p:cNvSpPr>
            <a:spLocks noGrp="1"/>
          </p:cNvSpPr>
          <p:nvPr>
            <p:ph type="sldNum" sz="quarter" idx="12"/>
          </p:nvPr>
        </p:nvSpPr>
        <p:spPr/>
        <p:txBody>
          <a:bodyPr/>
          <a:lstStyle>
            <a:extLst/>
          </a:lstStyle>
          <a:p>
            <a:fld id="{A99786A4-D168-4CEC-9516-7C232A76A9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CA1954-432A-457D-AA1C-E3E64AF44195}" type="datetime1">
              <a:rPr lang="en-US" smtClean="0"/>
              <a:t>6/22/2014</a:t>
            </a:fld>
            <a:endParaRPr lang="en-US"/>
          </a:p>
        </p:txBody>
      </p:sp>
      <p:sp>
        <p:nvSpPr>
          <p:cNvPr id="5" name="Footer Placeholder 4"/>
          <p:cNvSpPr>
            <a:spLocks noGrp="1"/>
          </p:cNvSpPr>
          <p:nvPr>
            <p:ph type="ftr" sz="quarter" idx="11"/>
          </p:nvPr>
        </p:nvSpPr>
        <p:spPr/>
        <p:txBody>
          <a:bodyPr/>
          <a:lstStyle>
            <a:extLst/>
          </a:lstStyle>
          <a:p>
            <a:r>
              <a:rPr lang="en-US" smtClean="0"/>
              <a:t>http://ampletrails.com/library-management-system</a:t>
            </a:r>
            <a:endParaRPr lang="en-US"/>
          </a:p>
        </p:txBody>
      </p:sp>
      <p:sp>
        <p:nvSpPr>
          <p:cNvPr id="6" name="Slide Number Placeholder 5"/>
          <p:cNvSpPr>
            <a:spLocks noGrp="1"/>
          </p:cNvSpPr>
          <p:nvPr>
            <p:ph type="sldNum" sz="quarter" idx="12"/>
          </p:nvPr>
        </p:nvSpPr>
        <p:spPr/>
        <p:txBody>
          <a:bodyPr/>
          <a:lstStyle>
            <a:extLst/>
          </a:lstStyle>
          <a:p>
            <a:fld id="{A99786A4-D168-4CEC-9516-7C232A76A9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47AB27-7C4D-4BA8-9F69-9D3597C0AF03}" type="datetime1">
              <a:rPr lang="en-US" smtClean="0"/>
              <a:t>6/22/2014</a:t>
            </a:fld>
            <a:endParaRPr lang="en-US"/>
          </a:p>
        </p:txBody>
      </p:sp>
      <p:sp>
        <p:nvSpPr>
          <p:cNvPr id="5" name="Footer Placeholder 4"/>
          <p:cNvSpPr>
            <a:spLocks noGrp="1"/>
          </p:cNvSpPr>
          <p:nvPr>
            <p:ph type="ftr" sz="quarter" idx="11"/>
          </p:nvPr>
        </p:nvSpPr>
        <p:spPr/>
        <p:txBody>
          <a:bodyPr/>
          <a:lstStyle>
            <a:extLst/>
          </a:lstStyle>
          <a:p>
            <a:r>
              <a:rPr lang="en-US" smtClean="0"/>
              <a:t>http://ampletrails.com/library-management-system</a:t>
            </a:r>
            <a:endParaRPr lang="en-US"/>
          </a:p>
        </p:txBody>
      </p:sp>
      <p:sp>
        <p:nvSpPr>
          <p:cNvPr id="6" name="Slide Number Placeholder 5"/>
          <p:cNvSpPr>
            <a:spLocks noGrp="1"/>
          </p:cNvSpPr>
          <p:nvPr>
            <p:ph type="sldNum" sz="quarter" idx="12"/>
          </p:nvPr>
        </p:nvSpPr>
        <p:spPr/>
        <p:txBody>
          <a:bodyPr/>
          <a:lstStyle>
            <a:extLst/>
          </a:lstStyle>
          <a:p>
            <a:fld id="{A99786A4-D168-4CEC-9516-7C232A76A902}"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169B3CD-CE9B-4FDA-AD7F-E88968C90794}" type="datetime1">
              <a:rPr lang="en-US" smtClean="0"/>
              <a:t>6/22/2014</a:t>
            </a:fld>
            <a:endParaRPr lang="en-US"/>
          </a:p>
        </p:txBody>
      </p:sp>
      <p:sp>
        <p:nvSpPr>
          <p:cNvPr id="5" name="Footer Placeholder 4"/>
          <p:cNvSpPr>
            <a:spLocks noGrp="1"/>
          </p:cNvSpPr>
          <p:nvPr>
            <p:ph type="ftr" sz="quarter" idx="11"/>
          </p:nvPr>
        </p:nvSpPr>
        <p:spPr/>
        <p:txBody>
          <a:bodyPr/>
          <a:lstStyle>
            <a:extLst/>
          </a:lstStyle>
          <a:p>
            <a:r>
              <a:rPr lang="en-US" smtClean="0"/>
              <a:t>http://ampletrails.com/library-management-system</a:t>
            </a:r>
            <a:endParaRPr lang="en-US"/>
          </a:p>
        </p:txBody>
      </p:sp>
      <p:sp>
        <p:nvSpPr>
          <p:cNvPr id="6" name="Slide Number Placeholder 5"/>
          <p:cNvSpPr>
            <a:spLocks noGrp="1"/>
          </p:cNvSpPr>
          <p:nvPr>
            <p:ph type="sldNum" sz="quarter" idx="12"/>
          </p:nvPr>
        </p:nvSpPr>
        <p:spPr/>
        <p:txBody>
          <a:bodyPr/>
          <a:lstStyle>
            <a:extLst/>
          </a:lstStyle>
          <a:p>
            <a:fld id="{A99786A4-D168-4CEC-9516-7C232A76A90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AC6BFFB-F03F-492F-B1CF-4F24730D7D27}" type="datetime1">
              <a:rPr lang="en-US" smtClean="0"/>
              <a:t>6/22/2014</a:t>
            </a:fld>
            <a:endParaRPr lang="en-US"/>
          </a:p>
        </p:txBody>
      </p:sp>
      <p:sp>
        <p:nvSpPr>
          <p:cNvPr id="6" name="Footer Placeholder 5"/>
          <p:cNvSpPr>
            <a:spLocks noGrp="1"/>
          </p:cNvSpPr>
          <p:nvPr>
            <p:ph type="ftr" sz="quarter" idx="11"/>
          </p:nvPr>
        </p:nvSpPr>
        <p:spPr/>
        <p:txBody>
          <a:bodyPr/>
          <a:lstStyle>
            <a:extLst/>
          </a:lstStyle>
          <a:p>
            <a:r>
              <a:rPr lang="en-US" smtClean="0"/>
              <a:t>http://ampletrails.com/library-management-system</a:t>
            </a:r>
            <a:endParaRPr lang="en-US"/>
          </a:p>
        </p:txBody>
      </p:sp>
      <p:sp>
        <p:nvSpPr>
          <p:cNvPr id="7" name="Slide Number Placeholder 6"/>
          <p:cNvSpPr>
            <a:spLocks noGrp="1"/>
          </p:cNvSpPr>
          <p:nvPr>
            <p:ph type="sldNum" sz="quarter" idx="12"/>
          </p:nvPr>
        </p:nvSpPr>
        <p:spPr/>
        <p:txBody>
          <a:bodyPr/>
          <a:lstStyle>
            <a:extLst/>
          </a:lstStyle>
          <a:p>
            <a:fld id="{A99786A4-D168-4CEC-9516-7C232A76A902}"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49C8C9E-256C-4FE0-A985-336A365D1316}" type="datetime1">
              <a:rPr lang="en-US" smtClean="0"/>
              <a:t>6/22/2014</a:t>
            </a:fld>
            <a:endParaRPr lang="en-US"/>
          </a:p>
        </p:txBody>
      </p:sp>
      <p:sp>
        <p:nvSpPr>
          <p:cNvPr id="8" name="Footer Placeholder 7"/>
          <p:cNvSpPr>
            <a:spLocks noGrp="1"/>
          </p:cNvSpPr>
          <p:nvPr>
            <p:ph type="ftr" sz="quarter" idx="11"/>
          </p:nvPr>
        </p:nvSpPr>
        <p:spPr/>
        <p:txBody>
          <a:bodyPr/>
          <a:lstStyle>
            <a:extLst/>
          </a:lstStyle>
          <a:p>
            <a:r>
              <a:rPr lang="en-US" smtClean="0"/>
              <a:t>http://ampletrails.com/library-management-system</a:t>
            </a:r>
            <a:endParaRPr lang="en-US"/>
          </a:p>
        </p:txBody>
      </p:sp>
      <p:sp>
        <p:nvSpPr>
          <p:cNvPr id="9" name="Slide Number Placeholder 8"/>
          <p:cNvSpPr>
            <a:spLocks noGrp="1"/>
          </p:cNvSpPr>
          <p:nvPr>
            <p:ph type="sldNum" sz="quarter" idx="12"/>
          </p:nvPr>
        </p:nvSpPr>
        <p:spPr/>
        <p:txBody>
          <a:bodyPr/>
          <a:lstStyle>
            <a:extLst/>
          </a:lstStyle>
          <a:p>
            <a:fld id="{A99786A4-D168-4CEC-9516-7C232A76A90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789E365-4A68-43B6-AD77-462CCF9371DF}" type="datetime1">
              <a:rPr lang="en-US" smtClean="0"/>
              <a:t>6/22/2014</a:t>
            </a:fld>
            <a:endParaRPr lang="en-US"/>
          </a:p>
        </p:txBody>
      </p:sp>
      <p:sp>
        <p:nvSpPr>
          <p:cNvPr id="4" name="Footer Placeholder 3"/>
          <p:cNvSpPr>
            <a:spLocks noGrp="1"/>
          </p:cNvSpPr>
          <p:nvPr>
            <p:ph type="ftr" sz="quarter" idx="11"/>
          </p:nvPr>
        </p:nvSpPr>
        <p:spPr/>
        <p:txBody>
          <a:bodyPr/>
          <a:lstStyle>
            <a:extLst/>
          </a:lstStyle>
          <a:p>
            <a:r>
              <a:rPr lang="en-US" smtClean="0"/>
              <a:t>http://ampletrails.com/library-management-system</a:t>
            </a:r>
            <a:endParaRPr lang="en-US"/>
          </a:p>
        </p:txBody>
      </p:sp>
      <p:sp>
        <p:nvSpPr>
          <p:cNvPr id="5" name="Slide Number Placeholder 4"/>
          <p:cNvSpPr>
            <a:spLocks noGrp="1"/>
          </p:cNvSpPr>
          <p:nvPr>
            <p:ph type="sldNum" sz="quarter" idx="12"/>
          </p:nvPr>
        </p:nvSpPr>
        <p:spPr/>
        <p:txBody>
          <a:bodyPr/>
          <a:lstStyle>
            <a:extLst/>
          </a:lstStyle>
          <a:p>
            <a:fld id="{A99786A4-D168-4CEC-9516-7C232A76A902}"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C937670-6A55-4353-A21C-5E61B81D3641}" type="datetime1">
              <a:rPr lang="en-US" smtClean="0"/>
              <a:t>6/22/2014</a:t>
            </a:fld>
            <a:endParaRPr lang="en-US"/>
          </a:p>
        </p:txBody>
      </p:sp>
      <p:sp>
        <p:nvSpPr>
          <p:cNvPr id="3" name="Footer Placeholder 2"/>
          <p:cNvSpPr>
            <a:spLocks noGrp="1"/>
          </p:cNvSpPr>
          <p:nvPr>
            <p:ph type="ftr" sz="quarter" idx="11"/>
          </p:nvPr>
        </p:nvSpPr>
        <p:spPr/>
        <p:txBody>
          <a:bodyPr/>
          <a:lstStyle>
            <a:extLst/>
          </a:lstStyle>
          <a:p>
            <a:r>
              <a:rPr lang="en-US" smtClean="0"/>
              <a:t>http://ampletrails.com/library-management-system</a:t>
            </a:r>
            <a:endParaRPr lang="en-US"/>
          </a:p>
        </p:txBody>
      </p:sp>
      <p:sp>
        <p:nvSpPr>
          <p:cNvPr id="4" name="Slide Number Placeholder 3"/>
          <p:cNvSpPr>
            <a:spLocks noGrp="1"/>
          </p:cNvSpPr>
          <p:nvPr>
            <p:ph type="sldNum" sz="quarter" idx="12"/>
          </p:nvPr>
        </p:nvSpPr>
        <p:spPr/>
        <p:txBody>
          <a:bodyPr/>
          <a:lstStyle>
            <a:extLst/>
          </a:lstStyle>
          <a:p>
            <a:fld id="{A99786A4-D168-4CEC-9516-7C232A76A9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3C82E60-B06C-4BFC-90AE-0D1C08C24B85}" type="datetime1">
              <a:rPr lang="en-US" smtClean="0"/>
              <a:t>6/22/2014</a:t>
            </a:fld>
            <a:endParaRPr lang="en-US"/>
          </a:p>
        </p:txBody>
      </p:sp>
      <p:sp>
        <p:nvSpPr>
          <p:cNvPr id="6" name="Footer Placeholder 5"/>
          <p:cNvSpPr>
            <a:spLocks noGrp="1"/>
          </p:cNvSpPr>
          <p:nvPr>
            <p:ph type="ftr" sz="quarter" idx="11"/>
          </p:nvPr>
        </p:nvSpPr>
        <p:spPr/>
        <p:txBody>
          <a:bodyPr/>
          <a:lstStyle>
            <a:extLst/>
          </a:lstStyle>
          <a:p>
            <a:r>
              <a:rPr lang="en-US" smtClean="0"/>
              <a:t>http://ampletrails.com/library-management-system</a:t>
            </a:r>
            <a:endParaRPr lang="en-US"/>
          </a:p>
        </p:txBody>
      </p:sp>
      <p:sp>
        <p:nvSpPr>
          <p:cNvPr id="7" name="Slide Number Placeholder 6"/>
          <p:cNvSpPr>
            <a:spLocks noGrp="1"/>
          </p:cNvSpPr>
          <p:nvPr>
            <p:ph type="sldNum" sz="quarter" idx="12"/>
          </p:nvPr>
        </p:nvSpPr>
        <p:spPr/>
        <p:txBody>
          <a:bodyPr/>
          <a:lstStyle>
            <a:extLst/>
          </a:lstStyle>
          <a:p>
            <a:fld id="{A99786A4-D168-4CEC-9516-7C232A76A90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E4A384C-D30C-4AA0-A124-3791A7086F5A}" type="datetime1">
              <a:rPr lang="en-US" smtClean="0"/>
              <a:t>6/22/2014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http://ampletrails.com/library-management-system</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99786A4-D168-4CEC-9516-7C232A76A90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BBFB47A-62E5-4ED9-8946-52CC8BC21524}" type="datetime1">
              <a:rPr lang="en-US" smtClean="0"/>
              <a:t>6/22/2014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http://ampletrails.com/library-management-system</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99786A4-D168-4CEC-9516-7C232A76A9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000" dirty="0" smtClean="0">
                <a:solidFill>
                  <a:schemeClr val="tx1"/>
                </a:solidFill>
                <a:latin typeface="Arial" pitchFamily="34" charset="0"/>
                <a:cs typeface="Arial" pitchFamily="34" charset="0"/>
              </a:rPr>
              <a:t>Integrated </a:t>
            </a:r>
            <a:r>
              <a:rPr lang="en-GB" sz="4000" dirty="0">
                <a:solidFill>
                  <a:schemeClr val="tx1"/>
                </a:solidFill>
                <a:latin typeface="Arial" pitchFamily="34" charset="0"/>
                <a:cs typeface="Arial" pitchFamily="34" charset="0"/>
              </a:rPr>
              <a:t>L</a:t>
            </a:r>
            <a:r>
              <a:rPr lang="en-GB" sz="4000" dirty="0" smtClean="0">
                <a:solidFill>
                  <a:schemeClr val="tx1"/>
                </a:solidFill>
                <a:latin typeface="Arial" pitchFamily="34" charset="0"/>
                <a:cs typeface="Arial" pitchFamily="34" charset="0"/>
              </a:rPr>
              <a:t>ibrary Management System </a:t>
            </a:r>
            <a:endParaRPr lang="en-US" sz="4000" dirty="0">
              <a:solidFill>
                <a:schemeClr val="tx1"/>
              </a:solidFill>
              <a:latin typeface="Arial" pitchFamily="34" charset="0"/>
              <a:cs typeface="Arial" pitchFamily="34" charset="0"/>
            </a:endParaRPr>
          </a:p>
        </p:txBody>
      </p:sp>
      <p:sp>
        <p:nvSpPr>
          <p:cNvPr id="3" name="Subtitle 2"/>
          <p:cNvSpPr>
            <a:spLocks noGrp="1"/>
          </p:cNvSpPr>
          <p:nvPr>
            <p:ph type="subTitle" idx="1"/>
          </p:nvPr>
        </p:nvSpPr>
        <p:spPr/>
        <p:txBody>
          <a:bodyPr>
            <a:normAutofit/>
          </a:bodyPr>
          <a:lstStyle/>
          <a:p>
            <a:r>
              <a:rPr lang="en-US" sz="3200" b="1" dirty="0" smtClean="0">
                <a:solidFill>
                  <a:schemeClr val="tx1"/>
                </a:solidFill>
                <a:latin typeface="Arial" pitchFamily="34" charset="0"/>
                <a:cs typeface="Arial" pitchFamily="34" charset="0"/>
              </a:rPr>
              <a:t>KOHA</a:t>
            </a:r>
            <a:endParaRPr lang="en-US" sz="3200" b="1" dirty="0">
              <a:solidFill>
                <a:schemeClr val="tx1"/>
              </a:solidFill>
              <a:latin typeface="Arial" pitchFamily="34" charset="0"/>
              <a:cs typeface="Arial" pitchFamily="34" charset="0"/>
            </a:endParaRPr>
          </a:p>
        </p:txBody>
      </p:sp>
      <p:sp>
        <p:nvSpPr>
          <p:cNvPr id="4" name="Footer Placeholder 3"/>
          <p:cNvSpPr>
            <a:spLocks noGrp="1"/>
          </p:cNvSpPr>
          <p:nvPr>
            <p:ph type="ftr" sz="quarter" idx="11"/>
          </p:nvPr>
        </p:nvSpPr>
        <p:spPr>
          <a:xfrm>
            <a:off x="3962400" y="6407944"/>
            <a:ext cx="3962400"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3283263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Arial" pitchFamily="34" charset="0"/>
                <a:cs typeface="Arial" pitchFamily="34" charset="0"/>
              </a:rPr>
              <a:t>The cataloguing module is one of the principal strong points of Koha. Several "frameworks " can be defined to do different cataloguing for monographs, electronic resources, </a:t>
            </a:r>
            <a:r>
              <a:rPr lang="en-US" dirty="0" smtClean="0">
                <a:latin typeface="Arial" pitchFamily="34" charset="0"/>
                <a:cs typeface="Arial" pitchFamily="34" charset="0"/>
              </a:rPr>
              <a:t>periodicals. </a:t>
            </a:r>
            <a:endParaRPr lang="en-US" dirty="0">
              <a:latin typeface="Arial" pitchFamily="34" charset="0"/>
              <a:cs typeface="Arial" pitchFamily="34" charset="0"/>
            </a:endParaRPr>
          </a:p>
          <a:p>
            <a:r>
              <a:rPr lang="en-US" dirty="0">
                <a:latin typeface="Arial" pitchFamily="34" charset="0"/>
                <a:cs typeface="Arial" pitchFamily="34" charset="0"/>
              </a:rPr>
              <a:t>Copy records:-One or more copy records can be attached to each bibliographic </a:t>
            </a:r>
            <a:r>
              <a:rPr lang="en-US" dirty="0" smtClean="0">
                <a:latin typeface="Arial" pitchFamily="34" charset="0"/>
                <a:cs typeface="Arial" pitchFamily="34" charset="0"/>
              </a:rPr>
              <a:t>record.</a:t>
            </a:r>
          </a:p>
          <a:p>
            <a:r>
              <a:rPr lang="en-US" dirty="0">
                <a:latin typeface="Arial" pitchFamily="34" charset="0"/>
                <a:cs typeface="Arial" pitchFamily="34" charset="0"/>
              </a:rPr>
              <a:t>Searching:-searches can be performed on any MARC field. Advanced functions, search on one word, the beginning of the </a:t>
            </a:r>
            <a:r>
              <a:rPr lang="en-US" dirty="0" smtClean="0">
                <a:latin typeface="Arial" pitchFamily="34" charset="0"/>
                <a:cs typeface="Arial" pitchFamily="34" charset="0"/>
              </a:rPr>
              <a:t>field</a:t>
            </a:r>
            <a:r>
              <a:rPr lang="en-US" dirty="0"/>
              <a:t>.</a:t>
            </a:r>
          </a:p>
        </p:txBody>
      </p:sp>
      <p:sp>
        <p:nvSpPr>
          <p:cNvPr id="3" name="Title 2"/>
          <p:cNvSpPr>
            <a:spLocks noGrp="1"/>
          </p:cNvSpPr>
          <p:nvPr>
            <p:ph type="title"/>
          </p:nvPr>
        </p:nvSpPr>
        <p:spPr/>
        <p:txBody>
          <a:bodyPr>
            <a:normAutofit fontScale="90000"/>
          </a:bodyPr>
          <a:lstStyle/>
          <a:p>
            <a:r>
              <a:rPr lang="en-US" sz="4400" dirty="0" smtClean="0">
                <a:solidFill>
                  <a:schemeClr val="tx1"/>
                </a:solidFill>
                <a:latin typeface="Arial" pitchFamily="34" charset="0"/>
                <a:cs typeface="Arial" pitchFamily="34" charset="0"/>
              </a:rPr>
              <a:t>        Cataloguing</a:t>
            </a:r>
            <a:r>
              <a:rPr lang="en-US" dirty="0"/>
              <a:t/>
            </a:r>
            <a:br>
              <a:rPr lang="en-US" dirty="0"/>
            </a:br>
            <a:endParaRPr lang="en-US" dirty="0"/>
          </a:p>
        </p:txBody>
      </p:sp>
      <p:sp>
        <p:nvSpPr>
          <p:cNvPr id="4" name="Footer Placeholder 3"/>
          <p:cNvSpPr>
            <a:spLocks noGrp="1"/>
          </p:cNvSpPr>
          <p:nvPr>
            <p:ph type="ftr" sz="quarter" idx="11"/>
          </p:nvPr>
        </p:nvSpPr>
        <p:spPr>
          <a:xfrm>
            <a:off x="4380072" y="6407944"/>
            <a:ext cx="35447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3613046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a:extLst>
              <a:ext uri="{28A0092B-C50C-407E-A947-70E740481C1C}">
                <a14:useLocalDpi xmlns:a14="http://schemas.microsoft.com/office/drawing/2010/main" val="0"/>
              </a:ext>
            </a:extLst>
          </a:blip>
          <a:srcRect l="20869" t="24602" r="20674" b="30338"/>
          <a:stretch>
            <a:fillRect/>
          </a:stretch>
        </p:blipFill>
        <p:spPr>
          <a:xfrm>
            <a:off x="838200" y="533400"/>
            <a:ext cx="7543800" cy="5334000"/>
          </a:xfrm>
          <a:prstGeom prst="rect">
            <a:avLst/>
          </a:prstGeom>
        </p:spPr>
      </p:pic>
      <p:sp>
        <p:nvSpPr>
          <p:cNvPr id="2" name="Footer Placeholder 1"/>
          <p:cNvSpPr>
            <a:spLocks noGrp="1"/>
          </p:cNvSpPr>
          <p:nvPr>
            <p:ph type="ftr" sz="quarter" idx="11"/>
          </p:nvPr>
        </p:nvSpPr>
        <p:spPr>
          <a:xfrm>
            <a:off x="4380072" y="6407944"/>
            <a:ext cx="34685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985448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latin typeface="Arial" pitchFamily="34" charset="0"/>
                <a:cs typeface="Arial" pitchFamily="34" charset="0"/>
              </a:rPr>
              <a:t>The member module of </a:t>
            </a:r>
            <a:r>
              <a:rPr lang="en-US" sz="2800" dirty="0" err="1">
                <a:latin typeface="Arial" pitchFamily="34" charset="0"/>
                <a:cs typeface="Arial" pitchFamily="34" charset="0"/>
              </a:rPr>
              <a:t>koha</a:t>
            </a:r>
            <a:r>
              <a:rPr lang="en-US" sz="2800" dirty="0">
                <a:latin typeface="Arial" pitchFamily="34" charset="0"/>
                <a:cs typeface="Arial" pitchFamily="34" charset="0"/>
              </a:rPr>
              <a:t> maintain member‘s record containing detail such as name, address, telephone, fax, email membership number, card number Card Category, Address, OD/Issues, Fines notes, </a:t>
            </a:r>
          </a:p>
          <a:p>
            <a:pPr marL="109728" indent="0">
              <a:buNone/>
            </a:pPr>
            <a:endParaRPr lang="en-US" dirty="0" smtClean="0">
              <a:latin typeface="Arial" pitchFamily="34" charset="0"/>
              <a:cs typeface="Arial" pitchFamily="34" charset="0"/>
            </a:endParaRPr>
          </a:p>
          <a:p>
            <a:pPr marL="109728" indent="0">
              <a:buNone/>
            </a:pPr>
            <a:r>
              <a:rPr lang="en-US" dirty="0" smtClean="0">
                <a:latin typeface="Arial" pitchFamily="34" charset="0"/>
                <a:cs typeface="Arial" pitchFamily="34" charset="0"/>
              </a:rPr>
              <a:t> </a:t>
            </a:r>
            <a:r>
              <a:rPr lang="en-US" sz="3200" b="1" dirty="0" smtClean="0">
                <a:latin typeface="Arial" pitchFamily="34" charset="0"/>
                <a:cs typeface="Arial" pitchFamily="34" charset="0"/>
              </a:rPr>
              <a:t>Add New Members </a:t>
            </a:r>
            <a:r>
              <a:rPr lang="en-US" b="1" dirty="0" smtClean="0">
                <a:latin typeface="Arial" pitchFamily="34" charset="0"/>
                <a:cs typeface="Arial" pitchFamily="34" charset="0"/>
              </a:rPr>
              <a:t>:-</a:t>
            </a:r>
            <a:r>
              <a:rPr lang="en-US" dirty="0">
                <a:latin typeface="Arial" pitchFamily="34" charset="0"/>
                <a:cs typeface="Arial" pitchFamily="34" charset="0"/>
              </a:rPr>
              <a:t> Using this function a new member can be added. We can add adult or institution by using this option. </a:t>
            </a:r>
          </a:p>
          <a:p>
            <a:pPr marL="109728" indent="0">
              <a:buNone/>
            </a:pPr>
            <a:endParaRPr lang="en-US" dirty="0">
              <a:latin typeface="Arial" pitchFamily="34" charset="0"/>
              <a:cs typeface="Arial" pitchFamily="34" charset="0"/>
            </a:endParaRPr>
          </a:p>
          <a:p>
            <a:endParaRPr lang="en-US" dirty="0"/>
          </a:p>
        </p:txBody>
      </p:sp>
      <p:sp>
        <p:nvSpPr>
          <p:cNvPr id="3" name="Title 2"/>
          <p:cNvSpPr>
            <a:spLocks noGrp="1"/>
          </p:cNvSpPr>
          <p:nvPr>
            <p:ph type="title"/>
          </p:nvPr>
        </p:nvSpPr>
        <p:spPr/>
        <p:txBody>
          <a:bodyPr/>
          <a:lstStyle/>
          <a:p>
            <a:r>
              <a:rPr lang="en-US" dirty="0" smtClean="0"/>
              <a:t>         </a:t>
            </a:r>
            <a:r>
              <a:rPr lang="en-US" dirty="0" smtClean="0">
                <a:solidFill>
                  <a:schemeClr val="tx1"/>
                </a:solidFill>
                <a:latin typeface="Arial" pitchFamily="34" charset="0"/>
                <a:cs typeface="Arial" pitchFamily="34" charset="0"/>
              </a:rPr>
              <a:t>Membership</a:t>
            </a:r>
            <a:endParaRPr lang="en-US" dirty="0">
              <a:solidFill>
                <a:schemeClr val="tx1"/>
              </a:solidFill>
              <a:latin typeface="Arial" pitchFamily="34" charset="0"/>
              <a:cs typeface="Arial" pitchFamily="34" charset="0"/>
            </a:endParaRPr>
          </a:p>
        </p:txBody>
      </p:sp>
      <p:sp>
        <p:nvSpPr>
          <p:cNvPr id="4" name="Footer Placeholder 3"/>
          <p:cNvSpPr>
            <a:spLocks noGrp="1"/>
          </p:cNvSpPr>
          <p:nvPr>
            <p:ph type="ftr" sz="quarter" idx="11"/>
          </p:nvPr>
        </p:nvSpPr>
        <p:spPr>
          <a:xfrm>
            <a:off x="4380072" y="6407944"/>
            <a:ext cx="36209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3794782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a:extLst>
              <a:ext uri="{28A0092B-C50C-407E-A947-70E740481C1C}">
                <a14:useLocalDpi xmlns:a14="http://schemas.microsoft.com/office/drawing/2010/main" val="0"/>
              </a:ext>
            </a:extLst>
          </a:blip>
          <a:srcRect l="25737" t="34946" r="25357" b="13281"/>
          <a:stretch>
            <a:fillRect/>
          </a:stretch>
        </p:blipFill>
        <p:spPr>
          <a:xfrm>
            <a:off x="533400" y="1066800"/>
            <a:ext cx="7772400" cy="4875068"/>
          </a:xfrm>
          <a:prstGeom prst="rect">
            <a:avLst/>
          </a:prstGeom>
        </p:spPr>
      </p:pic>
      <p:sp>
        <p:nvSpPr>
          <p:cNvPr id="2" name="Footer Placeholder 1"/>
          <p:cNvSpPr>
            <a:spLocks noGrp="1"/>
          </p:cNvSpPr>
          <p:nvPr>
            <p:ph type="ftr" sz="quarter" idx="11"/>
          </p:nvPr>
        </p:nvSpPr>
        <p:spPr>
          <a:xfrm>
            <a:off x="4380072" y="6407944"/>
            <a:ext cx="38495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3899615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t>
            </a:r>
            <a:r>
              <a:rPr lang="en-US" sz="4900" dirty="0" smtClean="0">
                <a:solidFill>
                  <a:schemeClr val="tx1"/>
                </a:solidFill>
                <a:latin typeface="Arial" pitchFamily="34" charset="0"/>
                <a:cs typeface="Arial" pitchFamily="34" charset="0"/>
              </a:rPr>
              <a:t>Report </a:t>
            </a:r>
            <a:r>
              <a:rPr lang="en-US" sz="4900" dirty="0" err="1" smtClean="0">
                <a:solidFill>
                  <a:schemeClr val="tx1"/>
                </a:solidFill>
                <a:latin typeface="Arial" pitchFamily="34" charset="0"/>
                <a:cs typeface="Arial" pitchFamily="34" charset="0"/>
              </a:rPr>
              <a:t>Genration</a:t>
            </a:r>
            <a:r>
              <a:rPr lang="en-US" sz="4900" dirty="0" smtClean="0">
                <a:solidFill>
                  <a:schemeClr val="tx1"/>
                </a:solidFill>
                <a:latin typeface="Arial" pitchFamily="34" charset="0"/>
                <a:cs typeface="Arial" pitchFamily="34" charset="0"/>
              </a:rPr>
              <a:t> </a:t>
            </a:r>
            <a:r>
              <a:rPr lang="en-US" b="0" dirty="0"/>
              <a:t/>
            </a:r>
            <a:br>
              <a:rPr lang="en-US" b="0" dirty="0"/>
            </a:br>
            <a:endParaRPr lang="en-US" dirty="0"/>
          </a:p>
        </p:txBody>
      </p:sp>
      <p:sp>
        <p:nvSpPr>
          <p:cNvPr id="3" name="Content Placeholder 2"/>
          <p:cNvSpPr>
            <a:spLocks noGrp="1"/>
          </p:cNvSpPr>
          <p:nvPr>
            <p:ph idx="1"/>
          </p:nvPr>
        </p:nvSpPr>
        <p:spPr/>
        <p:txBody>
          <a:bodyPr>
            <a:normAutofit/>
          </a:bodyPr>
          <a:lstStyle/>
          <a:p>
            <a:r>
              <a:rPr lang="en-US" sz="2800" dirty="0">
                <a:latin typeface="Arial" pitchFamily="34" charset="0"/>
                <a:cs typeface="Arial" pitchFamily="34" charset="0"/>
              </a:rPr>
              <a:t>Report module is very important feature in </a:t>
            </a:r>
            <a:r>
              <a:rPr lang="en-US" sz="2800" dirty="0" err="1">
                <a:latin typeface="Arial" pitchFamily="34" charset="0"/>
                <a:cs typeface="Arial" pitchFamily="34" charset="0"/>
              </a:rPr>
              <a:t>koha</a:t>
            </a:r>
            <a:r>
              <a:rPr lang="en-US" sz="2800" dirty="0">
                <a:latin typeface="Arial" pitchFamily="34" charset="0"/>
                <a:cs typeface="Arial" pitchFamily="34" charset="0"/>
              </a:rPr>
              <a:t>.</a:t>
            </a:r>
          </a:p>
          <a:p>
            <a:pPr>
              <a:buNone/>
            </a:pPr>
            <a:endParaRPr lang="en-US" sz="2800" dirty="0">
              <a:latin typeface="Arial" pitchFamily="34" charset="0"/>
              <a:cs typeface="Arial" pitchFamily="34" charset="0"/>
            </a:endParaRPr>
          </a:p>
          <a:p>
            <a:r>
              <a:rPr lang="en-US" sz="2800" dirty="0">
                <a:latin typeface="Arial" pitchFamily="34" charset="0"/>
                <a:cs typeface="Arial" pitchFamily="34" charset="0"/>
              </a:rPr>
              <a:t>Report is used to find the information about </a:t>
            </a:r>
          </a:p>
          <a:p>
            <a:pPr>
              <a:buNone/>
            </a:pPr>
            <a:endParaRPr lang="en-US" sz="2800" dirty="0">
              <a:latin typeface="Arial" pitchFamily="34" charset="0"/>
              <a:cs typeface="Arial" pitchFamily="34" charset="0"/>
            </a:endParaRPr>
          </a:p>
          <a:p>
            <a:r>
              <a:rPr lang="en-US" sz="2800" dirty="0">
                <a:latin typeface="Arial" pitchFamily="34" charset="0"/>
                <a:cs typeface="Arial" pitchFamily="34" charset="0"/>
              </a:rPr>
              <a:t>Patrons, cataloguing &amp;most circulate item.</a:t>
            </a:r>
          </a:p>
          <a:p>
            <a:endParaRPr lang="en-US" sz="2800" dirty="0">
              <a:latin typeface="Arial" pitchFamily="34" charset="0"/>
              <a:cs typeface="Arial" pitchFamily="34" charset="0"/>
            </a:endParaRPr>
          </a:p>
        </p:txBody>
      </p:sp>
      <p:sp>
        <p:nvSpPr>
          <p:cNvPr id="4" name="Footer Placeholder 3"/>
          <p:cNvSpPr>
            <a:spLocks noGrp="1"/>
          </p:cNvSpPr>
          <p:nvPr>
            <p:ph type="ftr" sz="quarter" idx="11"/>
          </p:nvPr>
        </p:nvSpPr>
        <p:spPr>
          <a:xfrm>
            <a:off x="4380072" y="6407944"/>
            <a:ext cx="36209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3430217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14857" t="28966" r="15378" b="16667"/>
          <a:stretch>
            <a:fillRect/>
          </a:stretch>
        </p:blipFill>
        <p:spPr bwMode="auto">
          <a:xfrm>
            <a:off x="533400" y="228600"/>
            <a:ext cx="8458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4380072" y="6407944"/>
            <a:ext cx="37733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3810890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000" dirty="0" smtClean="0">
                <a:solidFill>
                  <a:schemeClr val="tx1"/>
                </a:solidFill>
                <a:latin typeface="Arial" pitchFamily="34" charset="0"/>
                <a:cs typeface="Arial" pitchFamily="34" charset="0"/>
              </a:rPr>
              <a:t>Koha Circulation</a:t>
            </a:r>
            <a:endParaRPr lang="en-US" sz="4000" dirty="0">
              <a:solidFill>
                <a:schemeClr val="tx1"/>
              </a:solidFill>
              <a:latin typeface="Arial" pitchFamily="34" charset="0"/>
              <a:cs typeface="Arial" pitchFamily="34" charset="0"/>
            </a:endParaRPr>
          </a:p>
        </p:txBody>
      </p:sp>
      <p:sp>
        <p:nvSpPr>
          <p:cNvPr id="3" name="Content Placeholder 2"/>
          <p:cNvSpPr>
            <a:spLocks noGrp="1"/>
          </p:cNvSpPr>
          <p:nvPr>
            <p:ph idx="1"/>
          </p:nvPr>
        </p:nvSpPr>
        <p:spPr/>
        <p:txBody>
          <a:bodyPr/>
          <a:lstStyle/>
          <a:p>
            <a:r>
              <a:rPr lang="en-US" dirty="0">
                <a:latin typeface="Arial" pitchFamily="34" charset="0"/>
                <a:cs typeface="Arial" pitchFamily="34" charset="0"/>
              </a:rPr>
              <a:t>The circulation system maintains up to date membership record and the latest status of the collection meant for circulation. </a:t>
            </a:r>
          </a:p>
          <a:p>
            <a:endParaRPr lang="en-US" b="1" dirty="0" smtClean="0">
              <a:latin typeface="Arial" pitchFamily="34" charset="0"/>
              <a:cs typeface="Arial" pitchFamily="34" charset="0"/>
            </a:endParaRPr>
          </a:p>
          <a:p>
            <a:r>
              <a:rPr lang="en-US" sz="3200" b="1" dirty="0" smtClean="0">
                <a:latin typeface="Arial" pitchFamily="34" charset="0"/>
                <a:cs typeface="Arial" pitchFamily="34" charset="0"/>
              </a:rPr>
              <a:t>Checkout </a:t>
            </a:r>
            <a:r>
              <a:rPr lang="en-US" b="1" dirty="0" smtClean="0">
                <a:latin typeface="Arial" pitchFamily="34" charset="0"/>
                <a:cs typeface="Arial" pitchFamily="34" charset="0"/>
              </a:rPr>
              <a:t>:-</a:t>
            </a:r>
            <a:r>
              <a:rPr lang="en-US" dirty="0">
                <a:latin typeface="Arial" pitchFamily="34" charset="0"/>
                <a:cs typeface="Arial" pitchFamily="34" charset="0"/>
              </a:rPr>
              <a:t> While issuing a book the respective user‘s last name or member card number is keyed in the place provided in circulation section. This takes to the issuing form which includes the item number box </a:t>
            </a:r>
          </a:p>
          <a:p>
            <a:endParaRPr lang="en-US" dirty="0">
              <a:latin typeface="Arial" pitchFamily="34" charset="0"/>
              <a:cs typeface="Arial" pitchFamily="34" charset="0"/>
            </a:endParaRPr>
          </a:p>
          <a:p>
            <a:endParaRPr lang="en-US" dirty="0"/>
          </a:p>
        </p:txBody>
      </p:sp>
      <p:sp>
        <p:nvSpPr>
          <p:cNvPr id="4" name="Footer Placeholder 3"/>
          <p:cNvSpPr>
            <a:spLocks noGrp="1"/>
          </p:cNvSpPr>
          <p:nvPr>
            <p:ph type="ftr" sz="quarter" idx="11"/>
          </p:nvPr>
        </p:nvSpPr>
        <p:spPr>
          <a:xfrm>
            <a:off x="4380072" y="6407944"/>
            <a:ext cx="35447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3654483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a:solidFill>
                  <a:schemeClr val="tx1"/>
                </a:solidFill>
                <a:effectLst>
                  <a:outerShdw blurRad="38100" dist="38100" dir="2700000" algn="tl">
                    <a:srgbClr val="000000">
                      <a:alpha val="43137"/>
                    </a:srgbClr>
                  </a:outerShdw>
                </a:effectLst>
              </a:rPr>
              <a:t/>
            </a:r>
            <a:br>
              <a:rPr lang="en-US" dirty="0">
                <a:solidFill>
                  <a:schemeClr val="tx1"/>
                </a:solidFill>
                <a:effectLst>
                  <a:outerShdw blurRad="38100" dist="38100" dir="2700000" algn="tl">
                    <a:srgbClr val="000000">
                      <a:alpha val="43137"/>
                    </a:srgbClr>
                  </a:outerShdw>
                </a:effectLst>
              </a:rPr>
            </a:br>
            <a:r>
              <a:rPr lang="en-US" dirty="0" smtClean="0"/>
              <a:t/>
            </a:r>
            <a:br>
              <a:rPr lang="en-US" dirty="0" smtClean="0"/>
            </a:br>
            <a:r>
              <a:rPr lang="en-US" dirty="0" smtClean="0"/>
              <a:t> </a:t>
            </a:r>
            <a:r>
              <a:rPr lang="en-US" b="0" dirty="0"/>
              <a:t/>
            </a:r>
            <a:br>
              <a:rPr lang="en-US" b="0" dirty="0"/>
            </a:br>
            <a:endParaRPr lang="en-US" dirty="0"/>
          </a:p>
        </p:txBody>
      </p:sp>
      <p:sp>
        <p:nvSpPr>
          <p:cNvPr id="9" name="Content Placeholder 8"/>
          <p:cNvSpPr>
            <a:spLocks noGrp="1"/>
          </p:cNvSpPr>
          <p:nvPr>
            <p:ph idx="1"/>
          </p:nvPr>
        </p:nvSpPr>
        <p:spPr/>
        <p:txBody>
          <a:bodyPr>
            <a:normAutofit lnSpcReduction="10000"/>
          </a:bodyPr>
          <a:lstStyle/>
          <a:p>
            <a:r>
              <a:rPr lang="en-US" sz="3500" b="1" dirty="0" smtClean="0">
                <a:latin typeface="Arial" pitchFamily="34" charset="0"/>
                <a:cs typeface="Arial" pitchFamily="34" charset="0"/>
              </a:rPr>
              <a:t>Check In: </a:t>
            </a:r>
            <a:r>
              <a:rPr lang="en-US" dirty="0">
                <a:latin typeface="Arial" pitchFamily="34" charset="0"/>
                <a:cs typeface="Arial" pitchFamily="34" charset="0"/>
              </a:rPr>
              <a:t>Check in of the book is known as Returns in Koha, if any issued book is returned on or after due date, the item number is keyed in, which provides the details about the book as well as the member information</a:t>
            </a:r>
            <a:r>
              <a:rPr lang="en-US" b="1" dirty="0">
                <a:latin typeface="Arial" pitchFamily="34" charset="0"/>
                <a:cs typeface="Arial" pitchFamily="34" charset="0"/>
              </a:rPr>
              <a:t>. </a:t>
            </a:r>
          </a:p>
          <a:p>
            <a:r>
              <a:rPr lang="en-US" sz="3500" b="1" dirty="0" smtClean="0">
                <a:latin typeface="Arial" pitchFamily="34" charset="0"/>
                <a:cs typeface="Arial" pitchFamily="34" charset="0"/>
              </a:rPr>
              <a:t>Overdue Notice</a:t>
            </a:r>
            <a:r>
              <a:rPr lang="en-US" b="1" dirty="0" smtClean="0">
                <a:latin typeface="Arial" pitchFamily="34" charset="0"/>
                <a:cs typeface="Arial" pitchFamily="34" charset="0"/>
              </a:rPr>
              <a:t>: </a:t>
            </a:r>
            <a:r>
              <a:rPr lang="en-US" dirty="0">
                <a:latin typeface="Arial" pitchFamily="34" charset="0"/>
                <a:cs typeface="Arial" pitchFamily="34" charset="0"/>
              </a:rPr>
              <a:t>The over due notice are generated by having any document monograph, journals or documents on lone under ILL that maintain directly to members optionally, along with overdue titles may generated for the record of the library staff. </a:t>
            </a:r>
          </a:p>
          <a:p>
            <a:endParaRPr lang="en-US" dirty="0"/>
          </a:p>
        </p:txBody>
      </p:sp>
      <p:sp>
        <p:nvSpPr>
          <p:cNvPr id="2" name="Footer Placeholder 1"/>
          <p:cNvSpPr>
            <a:spLocks noGrp="1"/>
          </p:cNvSpPr>
          <p:nvPr>
            <p:ph type="ftr" sz="quarter" idx="11"/>
          </p:nvPr>
        </p:nvSpPr>
        <p:spPr>
          <a:xfrm>
            <a:off x="4380072" y="6407944"/>
            <a:ext cx="36209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4156494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p:cNvPicPr>
          <p:nvPr/>
        </p:nvPicPr>
        <p:blipFill>
          <a:blip r:embed="rId2">
            <a:extLst>
              <a:ext uri="{28A0092B-C50C-407E-A947-70E740481C1C}">
                <a14:useLocalDpi xmlns:a14="http://schemas.microsoft.com/office/drawing/2010/main" val="0"/>
              </a:ext>
            </a:extLst>
          </a:blip>
          <a:srcRect l="25714" t="29068" r="25000" b="13290"/>
          <a:stretch>
            <a:fillRect/>
          </a:stretch>
        </p:blipFill>
        <p:spPr>
          <a:xfrm>
            <a:off x="304800" y="914400"/>
            <a:ext cx="7620000" cy="5167313"/>
          </a:xfrm>
          <a:prstGeom prst="rect">
            <a:avLst/>
          </a:prstGeom>
        </p:spPr>
      </p:pic>
      <p:sp>
        <p:nvSpPr>
          <p:cNvPr id="2" name="Footer Placeholder 1"/>
          <p:cNvSpPr>
            <a:spLocks noGrp="1"/>
          </p:cNvSpPr>
          <p:nvPr>
            <p:ph type="ftr" sz="quarter" idx="11"/>
          </p:nvPr>
        </p:nvSpPr>
        <p:spPr>
          <a:xfrm>
            <a:off x="4380072" y="6407944"/>
            <a:ext cx="35447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261239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Autofit/>
          </a:bodyPr>
          <a:lstStyle/>
          <a:p>
            <a:pPr algn="just">
              <a:lnSpc>
                <a:spcPct val="125000"/>
              </a:lnSpc>
              <a:buSzPct val="70000"/>
              <a:buFont typeface="Webdings" pitchFamily="18" charset="2"/>
              <a:buChar char=""/>
              <a:defRPr/>
            </a:pPr>
            <a:r>
              <a:rPr lang="en-US" sz="2800" dirty="0">
                <a:latin typeface="Arial" pitchFamily="34" charset="0"/>
                <a:cs typeface="Arial" pitchFamily="34" charset="0"/>
              </a:rPr>
              <a:t>Koha provides a full-functioned Online Public Access Catalog (OPAC</a:t>
            </a:r>
            <a:r>
              <a:rPr lang="en-US" sz="2800" dirty="0" smtClean="0">
                <a:latin typeface="Arial" pitchFamily="34" charset="0"/>
                <a:cs typeface="Arial" pitchFamily="34" charset="0"/>
              </a:rPr>
              <a:t>).</a:t>
            </a:r>
          </a:p>
          <a:p>
            <a:pPr algn="just">
              <a:lnSpc>
                <a:spcPct val="125000"/>
              </a:lnSpc>
              <a:buSzPct val="70000"/>
              <a:buFont typeface="Webdings" pitchFamily="18" charset="2"/>
              <a:buChar char=""/>
              <a:defRPr/>
            </a:pPr>
            <a:r>
              <a:rPr lang="en-US" sz="2800" dirty="0" smtClean="0">
                <a:latin typeface="Arial" pitchFamily="34" charset="0"/>
                <a:cs typeface="Arial" pitchFamily="34" charset="0"/>
              </a:rPr>
              <a:t>OPAC </a:t>
            </a:r>
            <a:r>
              <a:rPr lang="en-US" sz="2800" dirty="0">
                <a:latin typeface="Arial" pitchFamily="34" charset="0"/>
                <a:cs typeface="Arial" pitchFamily="34" charset="0"/>
              </a:rPr>
              <a:t>users can carry out searches starting from ten fields (Keyword, Subject, Title, Class, Barcode, author, publisher, etc.). As in the librarian interface, they can order the results according to several criteria.</a:t>
            </a:r>
          </a:p>
          <a:p>
            <a:pPr algn="just">
              <a:lnSpc>
                <a:spcPct val="125000"/>
              </a:lnSpc>
              <a:buSzPct val="70000"/>
              <a:buFont typeface="Webdings" pitchFamily="18" charset="2"/>
              <a:buChar char=""/>
              <a:defRPr/>
            </a:pPr>
            <a:r>
              <a:rPr lang="en-US" sz="2800" dirty="0">
                <a:latin typeface="Arial" pitchFamily="34" charset="0"/>
                <a:cs typeface="Arial" pitchFamily="34" charset="0"/>
              </a:rPr>
              <a:t>OPAC users who are logged-in members can place reservations on library items.</a:t>
            </a:r>
          </a:p>
          <a:p>
            <a:endParaRPr lang="en-US" sz="2800" dirty="0">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          </a:t>
            </a:r>
            <a:r>
              <a:rPr lang="en-US" dirty="0" smtClean="0">
                <a:solidFill>
                  <a:schemeClr val="tx1"/>
                </a:solidFill>
              </a:rPr>
              <a:t>    </a:t>
            </a:r>
            <a:r>
              <a:rPr lang="en-US" dirty="0" smtClean="0">
                <a:solidFill>
                  <a:schemeClr val="tx1"/>
                </a:solidFill>
                <a:latin typeface="Arial" pitchFamily="34" charset="0"/>
                <a:cs typeface="Arial" pitchFamily="34" charset="0"/>
              </a:rPr>
              <a:t>Opac</a:t>
            </a:r>
            <a:endParaRPr lang="en-US" dirty="0">
              <a:solidFill>
                <a:schemeClr val="tx1"/>
              </a:solidFill>
              <a:latin typeface="Arial" pitchFamily="34" charset="0"/>
              <a:cs typeface="Arial" pitchFamily="34" charset="0"/>
            </a:endParaRPr>
          </a:p>
        </p:txBody>
      </p:sp>
      <p:sp>
        <p:nvSpPr>
          <p:cNvPr id="4" name="Footer Placeholder 3"/>
          <p:cNvSpPr>
            <a:spLocks noGrp="1"/>
          </p:cNvSpPr>
          <p:nvPr>
            <p:ph type="ftr" sz="quarter" idx="11"/>
          </p:nvPr>
        </p:nvSpPr>
        <p:spPr>
          <a:xfrm>
            <a:off x="4380072" y="6407944"/>
            <a:ext cx="35447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869085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2800" dirty="0">
                <a:latin typeface="Arial" pitchFamily="34" charset="0"/>
                <a:cs typeface="Arial" pitchFamily="34" charset="0"/>
              </a:rPr>
              <a:t>Koha is integrated library management system developed by Horowhenua Library Trust and Katipo Communications Ltd, New Zealand</a:t>
            </a:r>
            <a:r>
              <a:rPr lang="en-US" sz="2800" dirty="0" smtClean="0">
                <a:latin typeface="Arial" pitchFamily="34" charset="0"/>
                <a:cs typeface="Arial" pitchFamily="34" charset="0"/>
              </a:rPr>
              <a:t>.</a:t>
            </a:r>
          </a:p>
          <a:p>
            <a:r>
              <a:rPr lang="en-US" sz="2800" dirty="0">
                <a:latin typeface="Arial" pitchFamily="34" charset="0"/>
                <a:cs typeface="Arial" pitchFamily="34" charset="0"/>
              </a:rPr>
              <a:t>It is designed to manage physical collections of items   (books, CD's, videos, reference, etc</a:t>
            </a:r>
            <a:r>
              <a:rPr lang="en-US" sz="2800" dirty="0" smtClean="0">
                <a:latin typeface="Arial" pitchFamily="34" charset="0"/>
                <a:cs typeface="Arial" pitchFamily="34" charset="0"/>
              </a:rPr>
              <a:t>.)</a:t>
            </a:r>
          </a:p>
          <a:p>
            <a:r>
              <a:rPr lang="en-US" sz="2800" dirty="0">
                <a:latin typeface="Arial" pitchFamily="34" charset="0"/>
                <a:cs typeface="Arial" pitchFamily="34" charset="0"/>
              </a:rPr>
              <a:t>Koha is web-based ILS, with a SQL database backend with cataloguing data stored in MARC and accessible via Z39.50. The user interface is very configurable and adaptable and has been translated into many </a:t>
            </a:r>
            <a:r>
              <a:rPr lang="en-US" sz="2800" dirty="0" smtClean="0">
                <a:latin typeface="Arial" pitchFamily="34" charset="0"/>
                <a:cs typeface="Arial" pitchFamily="34" charset="0"/>
              </a:rPr>
              <a:t>languages</a:t>
            </a:r>
            <a:r>
              <a:rPr lang="en-US" sz="2800" dirty="0" smtClean="0"/>
              <a:t>.</a:t>
            </a:r>
            <a:endParaRPr lang="en-US" sz="2800" dirty="0"/>
          </a:p>
          <a:p>
            <a:endParaRPr lang="en-US" sz="2800" dirty="0"/>
          </a:p>
          <a:p>
            <a:endParaRPr lang="en-US" dirty="0"/>
          </a:p>
        </p:txBody>
      </p:sp>
      <p:sp>
        <p:nvSpPr>
          <p:cNvPr id="2" name="Title 1"/>
          <p:cNvSpPr>
            <a:spLocks noGrp="1"/>
          </p:cNvSpPr>
          <p:nvPr>
            <p:ph type="title"/>
          </p:nvPr>
        </p:nvSpPr>
        <p:spPr/>
        <p:txBody>
          <a:bodyPr/>
          <a:lstStyle/>
          <a:p>
            <a:r>
              <a:rPr lang="en-US" dirty="0" smtClean="0"/>
              <a:t>            </a:t>
            </a:r>
            <a:r>
              <a:rPr lang="en-US" dirty="0" smtClean="0">
                <a:solidFill>
                  <a:schemeClr val="tx1"/>
                </a:solidFill>
                <a:latin typeface="Arial" pitchFamily="34" charset="0"/>
                <a:cs typeface="Arial" pitchFamily="34" charset="0"/>
              </a:rPr>
              <a:t>What is </a:t>
            </a:r>
            <a:r>
              <a:rPr lang="en-US" dirty="0" err="1" smtClean="0">
                <a:solidFill>
                  <a:schemeClr val="tx1"/>
                </a:solidFill>
                <a:latin typeface="Arial" pitchFamily="34" charset="0"/>
                <a:cs typeface="Arial" pitchFamily="34" charset="0"/>
              </a:rPr>
              <a:t>koha</a:t>
            </a:r>
            <a:endParaRPr lang="en-US" dirty="0">
              <a:solidFill>
                <a:schemeClr val="tx1"/>
              </a:solidFill>
              <a:latin typeface="Arial" pitchFamily="34" charset="0"/>
              <a:cs typeface="Arial" pitchFamily="34" charset="0"/>
            </a:endParaRPr>
          </a:p>
        </p:txBody>
      </p:sp>
      <p:sp>
        <p:nvSpPr>
          <p:cNvPr id="3" name="Footer Placeholder 2"/>
          <p:cNvSpPr>
            <a:spLocks noGrp="1"/>
          </p:cNvSpPr>
          <p:nvPr>
            <p:ph type="ftr" sz="quarter" idx="11"/>
          </p:nvPr>
        </p:nvSpPr>
        <p:spPr>
          <a:xfrm>
            <a:off x="4380072" y="6407944"/>
            <a:ext cx="34685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3762073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20952" t="20197" r="21475" b="10837"/>
          <a:stretch>
            <a:fillRect/>
          </a:stretch>
        </p:blipFill>
        <p:spPr bwMode="auto">
          <a:xfrm>
            <a:off x="491836" y="685800"/>
            <a:ext cx="7848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4380072" y="6407944"/>
            <a:ext cx="35447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1033148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chemeClr val="tx1"/>
                </a:solidFill>
                <a:latin typeface="Arial" pitchFamily="34" charset="0"/>
                <a:cs typeface="Arial" pitchFamily="34" charset="0"/>
              </a:rPr>
              <a:t>Koha </a:t>
            </a:r>
            <a:r>
              <a:rPr lang="en-US" dirty="0">
                <a:solidFill>
                  <a:schemeClr val="tx1"/>
                </a:solidFill>
                <a:latin typeface="Arial" pitchFamily="34" charset="0"/>
                <a:cs typeface="Arial" pitchFamily="34" charset="0"/>
              </a:rPr>
              <a:t>acquisitions</a:t>
            </a:r>
          </a:p>
        </p:txBody>
      </p:sp>
      <p:sp>
        <p:nvSpPr>
          <p:cNvPr id="3" name="Content Placeholder 2"/>
          <p:cNvSpPr>
            <a:spLocks noGrp="1"/>
          </p:cNvSpPr>
          <p:nvPr>
            <p:ph idx="1"/>
          </p:nvPr>
        </p:nvSpPr>
        <p:spPr/>
        <p:txBody>
          <a:bodyPr/>
          <a:lstStyle/>
          <a:p>
            <a:r>
              <a:rPr lang="en-US" sz="3200" b="1" dirty="0" smtClean="0">
                <a:latin typeface="Arial" pitchFamily="34" charset="0"/>
                <a:cs typeface="Arial" pitchFamily="34" charset="0"/>
              </a:rPr>
              <a:t>Simple acquisitions</a:t>
            </a:r>
            <a:r>
              <a:rPr lang="en-US" sz="3600" b="1" dirty="0" smtClean="0"/>
              <a:t>:- </a:t>
            </a:r>
            <a:r>
              <a:rPr lang="en-US" sz="2800" dirty="0" smtClean="0">
                <a:latin typeface="Arial" pitchFamily="34" charset="0"/>
                <a:cs typeface="Arial" pitchFamily="34" charset="0"/>
              </a:rPr>
              <a:t>Simple acquisitions module makes it possible to acquire materials and add them directly to the catalogue. It does not manage budgetary matters, the orders placed with the suppliers, etc.</a:t>
            </a:r>
          </a:p>
          <a:p>
            <a:endParaRPr lang="en-US" sz="2800" dirty="0"/>
          </a:p>
          <a:p>
            <a:endParaRPr lang="en-US" dirty="0"/>
          </a:p>
        </p:txBody>
      </p:sp>
      <p:sp>
        <p:nvSpPr>
          <p:cNvPr id="4" name="Footer Placeholder 3"/>
          <p:cNvSpPr>
            <a:spLocks noGrp="1"/>
          </p:cNvSpPr>
          <p:nvPr>
            <p:ph type="ftr" sz="quarter" idx="11"/>
          </p:nvPr>
        </p:nvSpPr>
        <p:spPr>
          <a:xfrm>
            <a:off x="4380072" y="6407944"/>
            <a:ext cx="35447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2766312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09600"/>
            <a:ext cx="7924800" cy="1938992"/>
          </a:xfrm>
          <a:prstGeom prst="rect">
            <a:avLst/>
          </a:prstGeom>
        </p:spPr>
        <p:txBody>
          <a:bodyPr wrap="square">
            <a:spAutoFit/>
          </a:bodyPr>
          <a:lstStyle/>
          <a:p>
            <a:r>
              <a:rPr lang="en-US" sz="3200" b="1" dirty="0" smtClean="0">
                <a:latin typeface="Arial" pitchFamily="34" charset="0"/>
                <a:cs typeface="Arial" pitchFamily="34" charset="0"/>
              </a:rPr>
              <a:t> Full Acquisitions</a:t>
            </a:r>
            <a:r>
              <a:rPr lang="en-US" sz="3600" b="1" dirty="0" smtClean="0"/>
              <a:t>: </a:t>
            </a:r>
            <a:r>
              <a:rPr lang="en-US" sz="2800" dirty="0" smtClean="0">
                <a:latin typeface="Arial" pitchFamily="34" charset="0"/>
                <a:cs typeface="Arial" pitchFamily="34" charset="0"/>
              </a:rPr>
              <a:t>The full acquisitions module makes it possible to manage: Budgets and book funds: Budget available, Committed, Spent Suppliers. Orders, via 'shopping baskets.</a:t>
            </a:r>
            <a:endParaRPr lang="en-US" sz="2800" dirty="0">
              <a:latin typeface="Arial" pitchFamily="34" charset="0"/>
              <a:cs typeface="Arial" pitchFamily="34" charset="0"/>
            </a:endParaRPr>
          </a:p>
        </p:txBody>
      </p:sp>
      <p:sp>
        <p:nvSpPr>
          <p:cNvPr id="2" name="Footer Placeholder 1"/>
          <p:cNvSpPr>
            <a:spLocks noGrp="1"/>
          </p:cNvSpPr>
          <p:nvPr>
            <p:ph type="ftr" sz="quarter" idx="11"/>
          </p:nvPr>
        </p:nvSpPr>
        <p:spPr>
          <a:xfrm>
            <a:off x="4380072" y="6407944"/>
            <a:ext cx="35447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2016094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l="18094" t="15764" r="20647" b="28571"/>
          <a:stretch>
            <a:fillRect/>
          </a:stretch>
        </p:blipFill>
        <p:spPr bwMode="auto">
          <a:xfrm>
            <a:off x="609600" y="381000"/>
            <a:ext cx="8077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4380072" y="6407944"/>
            <a:ext cx="34685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1569059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solidFill>
                  <a:schemeClr val="tx1"/>
                </a:solidFill>
                <a:latin typeface="Arial" pitchFamily="34" charset="0"/>
                <a:cs typeface="Arial" pitchFamily="34" charset="0"/>
              </a:rPr>
              <a:t>Koha Serials</a:t>
            </a:r>
            <a:endParaRPr lang="en-US" dirty="0">
              <a:solidFill>
                <a:schemeClr val="tx1"/>
              </a:solidFill>
              <a:latin typeface="Arial" pitchFamily="34" charset="0"/>
              <a:cs typeface="Arial" pitchFamily="34" charset="0"/>
            </a:endParaRPr>
          </a:p>
        </p:txBody>
      </p:sp>
      <p:sp>
        <p:nvSpPr>
          <p:cNvPr id="3" name="Content Placeholder 2"/>
          <p:cNvSpPr>
            <a:spLocks noGrp="1"/>
          </p:cNvSpPr>
          <p:nvPr>
            <p:ph idx="1"/>
          </p:nvPr>
        </p:nvSpPr>
        <p:spPr>
          <a:xfrm>
            <a:off x="457200" y="1481328"/>
            <a:ext cx="8229600" cy="4081271"/>
          </a:xfrm>
        </p:spPr>
        <p:txBody>
          <a:bodyPr>
            <a:normAutofit/>
          </a:bodyPr>
          <a:lstStyle/>
          <a:p>
            <a:r>
              <a:rPr lang="en-US" sz="2800" dirty="0" smtClean="0">
                <a:latin typeface="Arial" pitchFamily="34" charset="0"/>
                <a:cs typeface="Arial" pitchFamily="34" charset="0"/>
              </a:rPr>
              <a:t>Koha manages late issues, skipped issues, and claims with the suppliers.</a:t>
            </a:r>
            <a:endParaRPr lang="en-US" sz="2800" b="1" dirty="0" smtClean="0">
              <a:latin typeface="Arial" pitchFamily="34" charset="0"/>
              <a:cs typeface="Arial" pitchFamily="34" charset="0"/>
            </a:endParaRPr>
          </a:p>
          <a:p>
            <a:r>
              <a:rPr lang="en-US" sz="2800" dirty="0" smtClean="0">
                <a:latin typeface="Arial" pitchFamily="34" charset="0"/>
                <a:cs typeface="Arial" pitchFamily="34" charset="0"/>
              </a:rPr>
              <a:t>Koha manages complex classifications, allowing the librarian to work with eleven different publication periods (from daily newspapers to annual publications), with delayed publications, and with publications out of sequence.</a:t>
            </a:r>
          </a:p>
          <a:p>
            <a:endParaRPr lang="en-US" dirty="0">
              <a:latin typeface="Arial" pitchFamily="34" charset="0"/>
              <a:cs typeface="Arial" pitchFamily="34" charset="0"/>
            </a:endParaRPr>
          </a:p>
          <a:p>
            <a:endParaRPr lang="en-US" dirty="0"/>
          </a:p>
        </p:txBody>
      </p:sp>
      <p:sp>
        <p:nvSpPr>
          <p:cNvPr id="4" name="Footer Placeholder 3"/>
          <p:cNvSpPr>
            <a:spLocks noGrp="1"/>
          </p:cNvSpPr>
          <p:nvPr>
            <p:ph type="ftr" sz="quarter" idx="11"/>
          </p:nvPr>
        </p:nvSpPr>
        <p:spPr>
          <a:xfrm>
            <a:off x="4380072" y="6407944"/>
            <a:ext cx="34685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3654483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solidFill>
                  <a:schemeClr val="tx1"/>
                </a:solidFill>
                <a:latin typeface="Calibri" pitchFamily="34" charset="0"/>
                <a:cs typeface="Calibri" pitchFamily="34" charset="0"/>
              </a:rPr>
              <a:t>Thank </a:t>
            </a:r>
            <a:r>
              <a:rPr lang="en-US" smtClean="0">
                <a:solidFill>
                  <a:schemeClr val="tx1"/>
                </a:solidFill>
                <a:latin typeface="Calibri" pitchFamily="34" charset="0"/>
                <a:cs typeface="Calibri" pitchFamily="34" charset="0"/>
              </a:rPr>
              <a:t>You</a:t>
            </a:r>
            <a:endParaRPr lang="en-US" dirty="0">
              <a:solidFill>
                <a:schemeClr val="tx1"/>
              </a:solidFill>
              <a:latin typeface="Calibri" pitchFamily="34" charset="0"/>
              <a:cs typeface="Calibri" pitchFamily="34" charset="0"/>
            </a:endParaRPr>
          </a:p>
        </p:txBody>
      </p:sp>
      <p:sp>
        <p:nvSpPr>
          <p:cNvPr id="4" name="Subtitle 3"/>
          <p:cNvSpPr>
            <a:spLocks noGrp="1"/>
          </p:cNvSpPr>
          <p:nvPr>
            <p:ph type="subTitle" idx="1"/>
          </p:nvPr>
        </p:nvSpPr>
        <p:spPr/>
        <p:txBody>
          <a:bodyPr>
            <a:normAutofit/>
          </a:bodyPr>
          <a:lstStyle/>
          <a:p>
            <a:endParaRPr lang="en-US" dirty="0" smtClean="0"/>
          </a:p>
          <a:p>
            <a:endParaRPr lang="en-US" dirty="0"/>
          </a:p>
          <a:p>
            <a:endParaRPr lang="en-US" dirty="0"/>
          </a:p>
        </p:txBody>
      </p:sp>
      <p:sp>
        <p:nvSpPr>
          <p:cNvPr id="3" name="Footer Placeholder 2"/>
          <p:cNvSpPr>
            <a:spLocks noGrp="1"/>
          </p:cNvSpPr>
          <p:nvPr>
            <p:ph type="ftr" sz="quarter" idx="11"/>
          </p:nvPr>
        </p:nvSpPr>
        <p:spPr>
          <a:xfrm>
            <a:off x="4380072" y="6407944"/>
            <a:ext cx="35447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36902843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381000" y="228600"/>
            <a:ext cx="8915400" cy="2677656"/>
          </a:xfrm>
          <a:prstGeom prst="rect">
            <a:avLst/>
          </a:prstGeom>
        </p:spPr>
        <p:txBody>
          <a:bodyPr wrap="square">
            <a:spAutoFit/>
          </a:bodyPr>
          <a:lstStyle/>
          <a:p>
            <a:r>
              <a:rPr lang="en-US" sz="2800" dirty="0" smtClean="0">
                <a:latin typeface="Arial" pitchFamily="34" charset="0"/>
                <a:cs typeface="Arial" pitchFamily="34" charset="0"/>
              </a:rPr>
              <a:t>It provides   cataloguing, Searching, Member / patron management, an acquisitions system, and circulation (issues, returns, and reserves). </a:t>
            </a:r>
          </a:p>
          <a:p>
            <a:r>
              <a:rPr lang="en-US" sz="2800" dirty="0" smtClean="0">
                <a:latin typeface="Arial" pitchFamily="34" charset="0"/>
                <a:cs typeface="Arial" pitchFamily="34" charset="0"/>
              </a:rPr>
              <a:t>Circulation is handled with a full screen curses interface or a Web-based interface. It has OPAC and cataloguing, acquisition circulation   modules.</a:t>
            </a:r>
            <a:endParaRPr lang="en-US" sz="2800" dirty="0">
              <a:latin typeface="Arial" pitchFamily="34" charset="0"/>
              <a:cs typeface="Arial" pitchFamily="34" charset="0"/>
            </a:endParaRPr>
          </a:p>
        </p:txBody>
      </p:sp>
      <p:sp>
        <p:nvSpPr>
          <p:cNvPr id="2" name="Footer Placeholder 1"/>
          <p:cNvSpPr>
            <a:spLocks noGrp="1"/>
          </p:cNvSpPr>
          <p:nvPr>
            <p:ph type="ftr" sz="quarter" idx="11"/>
          </p:nvPr>
        </p:nvSpPr>
        <p:spPr>
          <a:xfrm>
            <a:off x="4380072" y="6407944"/>
            <a:ext cx="35447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32453116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088582" cy="4876800"/>
          </a:xfrm>
        </p:spPr>
        <p:txBody>
          <a:bodyPr>
            <a:normAutofit/>
          </a:bodyPr>
          <a:lstStyle/>
          <a:p>
            <a:r>
              <a:rPr lang="en-US" sz="2800" dirty="0">
                <a:latin typeface="Arial" pitchFamily="34" charset="0"/>
                <a:cs typeface="Arial" pitchFamily="34" charset="0"/>
              </a:rPr>
              <a:t>A full featured modern integrated library system (ILS).</a:t>
            </a:r>
          </a:p>
          <a:p>
            <a:r>
              <a:rPr lang="en-US" sz="2800" dirty="0">
                <a:latin typeface="Arial" pitchFamily="34" charset="0"/>
                <a:cs typeface="Arial" pitchFamily="34" charset="0"/>
              </a:rPr>
              <a:t>Linux, Unix, Windows and MacOS platform.</a:t>
            </a:r>
          </a:p>
          <a:p>
            <a:r>
              <a:rPr lang="en-US" sz="2800" dirty="0">
                <a:latin typeface="Arial" pitchFamily="34" charset="0"/>
                <a:cs typeface="Arial" pitchFamily="34" charset="0"/>
              </a:rPr>
              <a:t>Web </a:t>
            </a:r>
            <a:r>
              <a:rPr lang="en-US" sz="2800" dirty="0" smtClean="0">
                <a:latin typeface="Arial" pitchFamily="34" charset="0"/>
                <a:cs typeface="Arial" pitchFamily="34" charset="0"/>
              </a:rPr>
              <a:t>Based. We </a:t>
            </a:r>
            <a:r>
              <a:rPr lang="en-US" sz="2800" dirty="0">
                <a:latin typeface="Arial" pitchFamily="34" charset="0"/>
                <a:cs typeface="Arial" pitchFamily="34" charset="0"/>
              </a:rPr>
              <a:t>can full integrate it into your website</a:t>
            </a:r>
            <a:r>
              <a:rPr lang="en-US" sz="2800" dirty="0" smtClean="0">
                <a:latin typeface="Arial" pitchFamily="34" charset="0"/>
                <a:cs typeface="Arial" pitchFamily="34" charset="0"/>
              </a:rPr>
              <a:t>.</a:t>
            </a:r>
          </a:p>
          <a:p>
            <a:r>
              <a:rPr lang="en-US" sz="2800" dirty="0">
                <a:latin typeface="Arial" pitchFamily="34" charset="0"/>
                <a:cs typeface="Arial" pitchFamily="34" charset="0"/>
              </a:rPr>
              <a:t>Full MARC21 and UNIMARC support for professional cataloguing</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Use </a:t>
            </a:r>
            <a:r>
              <a:rPr lang="en-US" sz="2800" dirty="0">
                <a:latin typeface="Arial" pitchFamily="34" charset="0"/>
                <a:cs typeface="Arial" pitchFamily="34" charset="0"/>
              </a:rPr>
              <a:t>as a document manager or digital library.</a:t>
            </a:r>
          </a:p>
          <a:p>
            <a:r>
              <a:rPr lang="en-US" sz="2800" dirty="0">
                <a:latin typeface="Arial" pitchFamily="34" charset="0"/>
                <a:cs typeface="Arial" pitchFamily="34" charset="0"/>
              </a:rPr>
              <a:t>Manage online and off line resources with the same tool.</a:t>
            </a:r>
          </a:p>
          <a:p>
            <a:r>
              <a:rPr lang="en-US" sz="2800" dirty="0">
                <a:latin typeface="Arial" pitchFamily="34" charset="0"/>
                <a:cs typeface="Arial" pitchFamily="34" charset="0"/>
              </a:rPr>
              <a:t>E-mail and/or txt patron's </a:t>
            </a:r>
            <a:r>
              <a:rPr lang="en-US" sz="2800" dirty="0" smtClean="0">
                <a:latin typeface="Arial" pitchFamily="34" charset="0"/>
                <a:cs typeface="Arial" pitchFamily="34" charset="0"/>
              </a:rPr>
              <a:t>over dues  massage and </a:t>
            </a:r>
            <a:r>
              <a:rPr lang="en-US" sz="2800" dirty="0">
                <a:latin typeface="Arial" pitchFamily="34" charset="0"/>
                <a:cs typeface="Arial" pitchFamily="34" charset="0"/>
              </a:rPr>
              <a:t>other notices.</a:t>
            </a:r>
          </a:p>
          <a:p>
            <a:endParaRPr lang="en-US" sz="2800" dirty="0"/>
          </a:p>
          <a:p>
            <a:endParaRPr lang="en-US" sz="2800" dirty="0"/>
          </a:p>
          <a:p>
            <a:pPr>
              <a:buNone/>
            </a:pPr>
            <a:endParaRPr lang="en-US" sz="2800" dirty="0"/>
          </a:p>
          <a:p>
            <a:endParaRPr lang="en-US" dirty="0"/>
          </a:p>
        </p:txBody>
      </p:sp>
      <p:sp>
        <p:nvSpPr>
          <p:cNvPr id="2" name="Title 1"/>
          <p:cNvSpPr>
            <a:spLocks noGrp="1"/>
          </p:cNvSpPr>
          <p:nvPr>
            <p:ph type="title"/>
          </p:nvPr>
        </p:nvSpPr>
        <p:spPr/>
        <p:txBody>
          <a:bodyPr>
            <a:normAutofit/>
          </a:bodyPr>
          <a:lstStyle/>
          <a:p>
            <a:r>
              <a:rPr lang="en-US" dirty="0" smtClean="0"/>
              <a:t>           </a:t>
            </a:r>
            <a:r>
              <a:rPr lang="en-US" dirty="0">
                <a:solidFill>
                  <a:schemeClr val="tx1"/>
                </a:solidFill>
                <a:latin typeface="Arial" pitchFamily="34" charset="0"/>
                <a:cs typeface="Arial" pitchFamily="34" charset="0"/>
              </a:rPr>
              <a:t>K</a:t>
            </a:r>
            <a:r>
              <a:rPr lang="en-US" dirty="0" smtClean="0">
                <a:solidFill>
                  <a:schemeClr val="tx1"/>
                </a:solidFill>
                <a:latin typeface="Arial" pitchFamily="34" charset="0"/>
                <a:cs typeface="Arial" pitchFamily="34" charset="0"/>
              </a:rPr>
              <a:t>oha Feature</a:t>
            </a:r>
            <a:endParaRPr lang="en-US" dirty="0">
              <a:solidFill>
                <a:schemeClr val="tx1"/>
              </a:solidFill>
              <a:latin typeface="Arial" pitchFamily="34" charset="0"/>
              <a:cs typeface="Arial" pitchFamily="34" charset="0"/>
            </a:endParaRPr>
          </a:p>
        </p:txBody>
      </p:sp>
      <p:sp>
        <p:nvSpPr>
          <p:cNvPr id="4" name="Footer Placeholder 3"/>
          <p:cNvSpPr>
            <a:spLocks noGrp="1"/>
          </p:cNvSpPr>
          <p:nvPr>
            <p:ph type="ftr" sz="quarter" idx="11"/>
          </p:nvPr>
        </p:nvSpPr>
        <p:spPr>
          <a:xfrm>
            <a:off x="4380072" y="6407944"/>
            <a:ext cx="3697128" cy="365125"/>
          </a:xfrm>
        </p:spPr>
        <p:txBody>
          <a:bodyPr/>
          <a:lstStyle/>
          <a:p>
            <a:r>
              <a:rPr lang="en-US" kern="1400" dirty="0" smtClean="0"/>
              <a:t>http://ampletrails.com/library-management-system</a:t>
            </a:r>
            <a:endParaRPr lang="en-US" dirty="0"/>
          </a:p>
        </p:txBody>
      </p:sp>
    </p:spTree>
    <p:extLst>
      <p:ext uri="{BB962C8B-B14F-4D97-AF65-F5344CB8AC3E}">
        <p14:creationId xmlns:p14="http://schemas.microsoft.com/office/powerpoint/2010/main" val="17324409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109" y="533400"/>
            <a:ext cx="8991600" cy="6124754"/>
          </a:xfrm>
          <a:prstGeom prst="rect">
            <a:avLst/>
          </a:prstGeom>
        </p:spPr>
        <p:txBody>
          <a:bodyPr wrap="square">
            <a:spAutoFit/>
          </a:bodyPr>
          <a:lstStyle/>
          <a:p>
            <a:pPr marL="457200" indent="-457200">
              <a:buClr>
                <a:schemeClr val="accent1"/>
              </a:buClr>
              <a:buFont typeface="Lucida Sans Unicode" pitchFamily="34" charset="0"/>
              <a:buChar char="‣"/>
            </a:pPr>
            <a:r>
              <a:rPr lang="en-US" sz="2800" dirty="0" smtClean="0">
                <a:latin typeface="Arial" pitchFamily="34" charset="0"/>
                <a:cs typeface="Arial" pitchFamily="34" charset="0"/>
              </a:rPr>
              <a:t>Print your own barcodes.</a:t>
            </a:r>
          </a:p>
          <a:p>
            <a:pPr marL="457200" indent="-457200">
              <a:buClr>
                <a:schemeClr val="accent1"/>
              </a:buClr>
              <a:buFont typeface="Lucida Sans Unicode" pitchFamily="34" charset="0"/>
              <a:buChar char="‣"/>
            </a:pPr>
            <a:r>
              <a:rPr lang="en-US" sz="2800" dirty="0" smtClean="0">
                <a:latin typeface="Arial" pitchFamily="34" charset="0"/>
                <a:cs typeface="Arial" pitchFamily="34" charset="0"/>
              </a:rPr>
              <a:t>Full catalog, circulation and acquisitions system for library stock management.</a:t>
            </a:r>
          </a:p>
          <a:p>
            <a:pPr marL="457200" indent="-457200">
              <a:buClr>
                <a:schemeClr val="accent1"/>
              </a:buClr>
              <a:buFont typeface="Lucida Sans Unicode" pitchFamily="34" charset="0"/>
              <a:buChar char="‣"/>
            </a:pPr>
            <a:r>
              <a:rPr lang="en-US" sz="2800" dirty="0" smtClean="0">
                <a:latin typeface="Arial" pitchFamily="34" charset="0"/>
                <a:cs typeface="Arial" pitchFamily="34" charset="0"/>
              </a:rPr>
              <a:t>Web based OPAC system (allows the public to search the catalog in the library and at home).</a:t>
            </a:r>
          </a:p>
          <a:p>
            <a:pPr marL="457200" indent="-457200">
              <a:buClr>
                <a:schemeClr val="accent1"/>
              </a:buClr>
              <a:buFont typeface="Lucida Sans Unicode" pitchFamily="34" charset="0"/>
              <a:buChar char="‣"/>
            </a:pPr>
            <a:r>
              <a:rPr lang="en-US" sz="2800" dirty="0" smtClean="0">
                <a:latin typeface="Arial" pitchFamily="34" charset="0"/>
                <a:cs typeface="Arial" pitchFamily="34" charset="0"/>
              </a:rPr>
              <a:t>Simple, clear search interface for all users</a:t>
            </a:r>
          </a:p>
          <a:p>
            <a:pPr marL="457200" indent="-457200">
              <a:buClr>
                <a:schemeClr val="accent1"/>
              </a:buClr>
              <a:buFont typeface="Lucida Sans Unicode" pitchFamily="34" charset="0"/>
              <a:buChar char="‣"/>
            </a:pPr>
            <a:r>
              <a:rPr lang="en-US" sz="2800" dirty="0" smtClean="0">
                <a:latin typeface="Arial" pitchFamily="34" charset="0"/>
                <a:cs typeface="Arial" pitchFamily="34" charset="0"/>
              </a:rPr>
              <a:t>Multilingual and multi-user support</a:t>
            </a:r>
          </a:p>
          <a:p>
            <a:pPr marL="457200" indent="-457200">
              <a:buClr>
                <a:schemeClr val="accent1"/>
              </a:buClr>
              <a:buFont typeface="Lucida Sans Unicode" pitchFamily="34" charset="0"/>
              <a:buChar char="‣"/>
            </a:pPr>
            <a:r>
              <a:rPr lang="en-US" sz="2800" dirty="0" smtClean="0">
                <a:latin typeface="Arial" pitchFamily="34" charset="0"/>
                <a:cs typeface="Arial" pitchFamily="34" charset="0"/>
              </a:rPr>
              <a:t>Export and import records, ISO2709</a:t>
            </a:r>
          </a:p>
          <a:p>
            <a:pPr marL="457200" indent="-457200">
              <a:buClr>
                <a:schemeClr val="accent1"/>
              </a:buClr>
              <a:buFont typeface="Lucida Sans Unicode" pitchFamily="34" charset="0"/>
              <a:buChar char="‣"/>
            </a:pPr>
            <a:endParaRPr lang="en-US" sz="2800" dirty="0" smtClean="0">
              <a:latin typeface="Arial" pitchFamily="34" charset="0"/>
              <a:cs typeface="Arial" pitchFamily="34" charset="0"/>
            </a:endParaRPr>
          </a:p>
          <a:p>
            <a:pPr marL="457200" indent="-457200">
              <a:buFont typeface="Wingdings" pitchFamily="2" charset="2"/>
              <a:buChar char="Ø"/>
            </a:pPr>
            <a:endParaRPr lang="en-US" sz="2800" dirty="0"/>
          </a:p>
          <a:p>
            <a:endParaRPr lang="en-US" sz="2800" dirty="0" smtClean="0"/>
          </a:p>
          <a:p>
            <a:pPr marL="457200" indent="-457200">
              <a:buFont typeface="Wingdings" pitchFamily="2" charset="2"/>
              <a:buChar char="Ø"/>
            </a:pPr>
            <a:endParaRPr lang="en-US" sz="2800" dirty="0"/>
          </a:p>
          <a:p>
            <a:pPr marL="457200" indent="-457200">
              <a:buFont typeface="Wingdings" pitchFamily="2" charset="2"/>
              <a:buChar char="Ø"/>
            </a:pPr>
            <a:endParaRPr lang="en-US" sz="2800" dirty="0" smtClean="0"/>
          </a:p>
          <a:p>
            <a:pPr marL="457200" indent="-457200">
              <a:buFont typeface="Wingdings" pitchFamily="2" charset="2"/>
              <a:buChar char="Ø"/>
            </a:pPr>
            <a:endParaRPr lang="en-US" sz="2800" dirty="0"/>
          </a:p>
        </p:txBody>
      </p:sp>
      <p:sp>
        <p:nvSpPr>
          <p:cNvPr id="2" name="Footer Placeholder 1"/>
          <p:cNvSpPr>
            <a:spLocks noGrp="1"/>
          </p:cNvSpPr>
          <p:nvPr>
            <p:ph type="ftr" sz="quarter" idx="11"/>
          </p:nvPr>
        </p:nvSpPr>
        <p:spPr>
          <a:xfrm>
            <a:off x="4380072" y="6407944"/>
            <a:ext cx="35447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595499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latin typeface="Arial" pitchFamily="34" charset="0"/>
                <a:cs typeface="Arial" pitchFamily="34" charset="0"/>
              </a:rPr>
              <a:t>More than </a:t>
            </a:r>
            <a:r>
              <a:rPr lang="en-US" sz="2800" dirty="0" smtClean="0">
                <a:latin typeface="Arial" pitchFamily="34" charset="0"/>
                <a:cs typeface="Arial" pitchFamily="34" charset="0"/>
              </a:rPr>
              <a:t>50000 </a:t>
            </a:r>
            <a:r>
              <a:rPr lang="en-US" sz="2800" dirty="0">
                <a:latin typeface="Arial" pitchFamily="34" charset="0"/>
                <a:cs typeface="Arial" pitchFamily="34" charset="0"/>
              </a:rPr>
              <a:t>libraries are using Koha, including academic, public, school and special libraries, in Africa, Australia,Canada, USA, France, India and, of course, New </a:t>
            </a:r>
            <a:r>
              <a:rPr lang="en-US" sz="2800" dirty="0" smtClean="0">
                <a:latin typeface="Arial" pitchFamily="34" charset="0"/>
                <a:cs typeface="Arial" pitchFamily="34" charset="0"/>
              </a:rPr>
              <a:t>Zealand</a:t>
            </a:r>
            <a:r>
              <a:rPr lang="en-US" sz="2800" dirty="0" smtClean="0">
                <a:latin typeface="OceanSansMTBook" charset="0"/>
              </a:rPr>
              <a:t>.</a:t>
            </a:r>
            <a:endParaRPr lang="en-US" sz="2800" dirty="0"/>
          </a:p>
        </p:txBody>
      </p:sp>
      <p:sp>
        <p:nvSpPr>
          <p:cNvPr id="3" name="Title 2"/>
          <p:cNvSpPr>
            <a:spLocks noGrp="1"/>
          </p:cNvSpPr>
          <p:nvPr>
            <p:ph type="title"/>
          </p:nvPr>
        </p:nvSpPr>
        <p:spPr/>
        <p:txBody>
          <a:bodyPr/>
          <a:lstStyle/>
          <a:p>
            <a:r>
              <a:rPr lang="en-US" dirty="0" smtClean="0">
                <a:solidFill>
                  <a:schemeClr val="tx1"/>
                </a:solidFill>
                <a:latin typeface="Arial" pitchFamily="34" charset="0"/>
                <a:cs typeface="Arial" pitchFamily="34" charset="0"/>
              </a:rPr>
              <a:t>         </a:t>
            </a:r>
            <a:r>
              <a:rPr lang="en-US" sz="4400" dirty="0" smtClean="0">
                <a:solidFill>
                  <a:schemeClr val="tx1"/>
                </a:solidFill>
                <a:latin typeface="Arial" pitchFamily="34" charset="0"/>
                <a:cs typeface="Arial" pitchFamily="34" charset="0"/>
              </a:rPr>
              <a:t>Who use of </a:t>
            </a:r>
            <a:r>
              <a:rPr lang="en-US" sz="4400" dirty="0" err="1" smtClean="0">
                <a:solidFill>
                  <a:schemeClr val="tx1"/>
                </a:solidFill>
                <a:latin typeface="Arial" pitchFamily="34" charset="0"/>
                <a:cs typeface="Arial" pitchFamily="34" charset="0"/>
              </a:rPr>
              <a:t>koha</a:t>
            </a:r>
            <a:r>
              <a:rPr lang="en-US" dirty="0" smtClean="0"/>
              <a:t>	</a:t>
            </a:r>
            <a:endParaRPr lang="en-US" dirty="0"/>
          </a:p>
        </p:txBody>
      </p:sp>
      <p:sp>
        <p:nvSpPr>
          <p:cNvPr id="4" name="Footer Placeholder 3"/>
          <p:cNvSpPr>
            <a:spLocks noGrp="1"/>
          </p:cNvSpPr>
          <p:nvPr>
            <p:ph type="ftr" sz="quarter" idx="11"/>
          </p:nvPr>
        </p:nvSpPr>
        <p:spPr>
          <a:xfrm>
            <a:off x="4380072" y="6407944"/>
            <a:ext cx="35447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2383392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defRPr/>
            </a:pPr>
            <a:r>
              <a:rPr lang="en-US" sz="3000" dirty="0" smtClean="0">
                <a:latin typeface="Arial" pitchFamily="34" charset="0"/>
                <a:cs typeface="Arial" pitchFamily="34" charset="0"/>
              </a:rPr>
              <a:t>Koha </a:t>
            </a:r>
            <a:r>
              <a:rPr lang="en-US" sz="3000" dirty="0">
                <a:latin typeface="Arial" pitchFamily="34" charset="0"/>
                <a:cs typeface="Arial" pitchFamily="34" charset="0"/>
              </a:rPr>
              <a:t>requires only a web browser on the workstation (a graphical browser, or even a text browser for the OPAC).</a:t>
            </a:r>
          </a:p>
          <a:p>
            <a:pPr>
              <a:defRPr/>
            </a:pPr>
            <a:r>
              <a:rPr lang="en-US" sz="3000" dirty="0">
                <a:latin typeface="Arial" pitchFamily="34" charset="0"/>
                <a:cs typeface="Arial" pitchFamily="34" charset="0"/>
              </a:rPr>
              <a:t> Koha thus functions on PCs running Windows , PCs running Linux, Macs, or even UNIX workstations. Koha is based on a client-server architecture.</a:t>
            </a:r>
          </a:p>
          <a:p>
            <a:pPr>
              <a:defRPr/>
            </a:pPr>
            <a:r>
              <a:rPr lang="en-US" sz="3000" dirty="0">
                <a:latin typeface="Arial" pitchFamily="34" charset="0"/>
                <a:cs typeface="Arial" pitchFamily="34" charset="0"/>
              </a:rPr>
              <a:t>Network Server: </a:t>
            </a:r>
            <a:r>
              <a:rPr lang="en-US" sz="3000" dirty="0" err="1">
                <a:latin typeface="Arial" pitchFamily="34" charset="0"/>
                <a:cs typeface="Arial" pitchFamily="34" charset="0"/>
              </a:rPr>
              <a:t>koha</a:t>
            </a:r>
            <a:r>
              <a:rPr lang="en-US" sz="3000" dirty="0">
                <a:latin typeface="Arial" pitchFamily="34" charset="0"/>
                <a:cs typeface="Arial" pitchFamily="34" charset="0"/>
              </a:rPr>
              <a:t> can be installed on a server running Linux, Unix, Mac. although Koha can run on any modern operating system.</a:t>
            </a:r>
          </a:p>
          <a:p>
            <a:pPr>
              <a:defRPr/>
            </a:pPr>
            <a:r>
              <a:rPr lang="en-US" sz="3000" dirty="0">
                <a:latin typeface="Arial" pitchFamily="34" charset="0"/>
                <a:cs typeface="Arial" pitchFamily="34" charset="0"/>
              </a:rPr>
              <a:t>Client Workstations</a:t>
            </a:r>
          </a:p>
          <a:p>
            <a:pPr>
              <a:defRPr/>
            </a:pPr>
            <a:r>
              <a:rPr lang="en-US" sz="3000" dirty="0">
                <a:latin typeface="Arial" pitchFamily="34" charset="0"/>
                <a:cs typeface="Arial" pitchFamily="34" charset="0"/>
              </a:rPr>
              <a:t>Koha runs over any TCP-IP network</a:t>
            </a:r>
            <a:r>
              <a:rPr lang="en-US" dirty="0">
                <a:latin typeface="Arial" pitchFamily="34" charset="0"/>
                <a:cs typeface="Arial" pitchFamily="34" charset="0"/>
              </a:rPr>
              <a:t>.</a:t>
            </a:r>
          </a:p>
          <a:p>
            <a:endParaRPr lang="en-US" dirty="0">
              <a:latin typeface="Arial" pitchFamily="34" charset="0"/>
              <a:cs typeface="Arial" pitchFamily="34" charset="0"/>
            </a:endParaRPr>
          </a:p>
        </p:txBody>
      </p:sp>
      <p:sp>
        <p:nvSpPr>
          <p:cNvPr id="3" name="Title 2"/>
          <p:cNvSpPr>
            <a:spLocks noGrp="1"/>
          </p:cNvSpPr>
          <p:nvPr>
            <p:ph type="title"/>
          </p:nvPr>
        </p:nvSpPr>
        <p:spPr/>
        <p:txBody>
          <a:bodyPr>
            <a:normAutofit/>
          </a:bodyPr>
          <a:lstStyle/>
          <a:p>
            <a:r>
              <a:rPr lang="en-US" dirty="0">
                <a:solidFill>
                  <a:schemeClr val="tx1"/>
                </a:solidFill>
                <a:latin typeface="Arial" pitchFamily="34" charset="0"/>
                <a:cs typeface="Arial" pitchFamily="34" charset="0"/>
              </a:rPr>
              <a:t>Koha System </a:t>
            </a:r>
            <a:r>
              <a:rPr lang="en-US" dirty="0" smtClean="0">
                <a:solidFill>
                  <a:schemeClr val="tx1"/>
                </a:solidFill>
                <a:latin typeface="Arial" pitchFamily="34" charset="0"/>
                <a:cs typeface="Arial" pitchFamily="34" charset="0"/>
              </a:rPr>
              <a:t>Architecture</a:t>
            </a:r>
            <a:endParaRPr lang="en-US" dirty="0">
              <a:solidFill>
                <a:schemeClr val="tx1"/>
              </a:solidFill>
              <a:latin typeface="Arial" pitchFamily="34" charset="0"/>
              <a:cs typeface="Arial" pitchFamily="34" charset="0"/>
            </a:endParaRPr>
          </a:p>
        </p:txBody>
      </p:sp>
      <p:sp>
        <p:nvSpPr>
          <p:cNvPr id="4" name="Footer Placeholder 3"/>
          <p:cNvSpPr>
            <a:spLocks noGrp="1"/>
          </p:cNvSpPr>
          <p:nvPr>
            <p:ph type="ftr" sz="quarter" idx="11"/>
          </p:nvPr>
        </p:nvSpPr>
        <p:spPr>
          <a:xfrm>
            <a:off x="4380072" y="6407944"/>
            <a:ext cx="35447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3475896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b="1" dirty="0">
                <a:latin typeface="Arial" pitchFamily="34" charset="0"/>
                <a:cs typeface="Arial" pitchFamily="34" charset="0"/>
              </a:rPr>
              <a:t>Cataloguing</a:t>
            </a:r>
          </a:p>
          <a:p>
            <a:r>
              <a:rPr lang="en-US" sz="3200" b="1" dirty="0">
                <a:latin typeface="Arial" pitchFamily="34" charset="0"/>
                <a:cs typeface="Arial" pitchFamily="34" charset="0"/>
              </a:rPr>
              <a:t>Membership modules</a:t>
            </a:r>
          </a:p>
          <a:p>
            <a:r>
              <a:rPr lang="en-US" sz="3200" b="1" dirty="0">
                <a:latin typeface="Arial" pitchFamily="34" charset="0"/>
                <a:cs typeface="Arial" pitchFamily="34" charset="0"/>
              </a:rPr>
              <a:t>Report generation</a:t>
            </a:r>
          </a:p>
          <a:p>
            <a:r>
              <a:rPr lang="en-US" sz="3200" b="1" dirty="0">
                <a:latin typeface="Arial" pitchFamily="34" charset="0"/>
                <a:cs typeface="Arial" pitchFamily="34" charset="0"/>
              </a:rPr>
              <a:t>Circulation</a:t>
            </a:r>
          </a:p>
          <a:p>
            <a:r>
              <a:rPr lang="en-US" sz="3200" b="1" dirty="0" smtClean="0">
                <a:latin typeface="Arial" pitchFamily="34" charset="0"/>
                <a:cs typeface="Arial" pitchFamily="34" charset="0"/>
              </a:rPr>
              <a:t>OPAC</a:t>
            </a:r>
            <a:endParaRPr lang="en-US" sz="3200" b="1" dirty="0">
              <a:latin typeface="Arial" pitchFamily="34" charset="0"/>
              <a:cs typeface="Arial" pitchFamily="34" charset="0"/>
            </a:endParaRPr>
          </a:p>
          <a:p>
            <a:r>
              <a:rPr lang="en-US" sz="3200" b="1" dirty="0">
                <a:latin typeface="Arial" pitchFamily="34" charset="0"/>
                <a:cs typeface="Arial" pitchFamily="34" charset="0"/>
              </a:rPr>
              <a:t>Acquisitions</a:t>
            </a:r>
          </a:p>
          <a:p>
            <a:r>
              <a:rPr lang="en-US" sz="3200" b="1" dirty="0">
                <a:latin typeface="Arial" pitchFamily="34" charset="0"/>
                <a:cs typeface="Arial" pitchFamily="34" charset="0"/>
              </a:rPr>
              <a:t>serials</a:t>
            </a:r>
          </a:p>
        </p:txBody>
      </p:sp>
      <p:sp>
        <p:nvSpPr>
          <p:cNvPr id="3" name="Title 2"/>
          <p:cNvSpPr>
            <a:spLocks noGrp="1"/>
          </p:cNvSpPr>
          <p:nvPr>
            <p:ph type="title"/>
          </p:nvPr>
        </p:nvSpPr>
        <p:spPr/>
        <p:txBody>
          <a:bodyPr/>
          <a:lstStyle/>
          <a:p>
            <a:r>
              <a:rPr lang="en-US" dirty="0" smtClean="0"/>
              <a:t>    </a:t>
            </a:r>
            <a:r>
              <a:rPr lang="en-US" dirty="0" smtClean="0">
                <a:solidFill>
                  <a:schemeClr val="tx1"/>
                </a:solidFill>
                <a:effectLst/>
                <a:latin typeface="Arial" pitchFamily="34" charset="0"/>
                <a:cs typeface="Arial" pitchFamily="34" charset="0"/>
              </a:rPr>
              <a:t>Modules of Koha </a:t>
            </a:r>
            <a:endParaRPr lang="en-US" dirty="0">
              <a:solidFill>
                <a:schemeClr val="tx1"/>
              </a:solidFill>
              <a:effectLst/>
              <a:latin typeface="Arial" pitchFamily="34" charset="0"/>
              <a:cs typeface="Arial" pitchFamily="34" charset="0"/>
            </a:endParaRPr>
          </a:p>
        </p:txBody>
      </p:sp>
      <p:sp>
        <p:nvSpPr>
          <p:cNvPr id="4" name="Footer Placeholder 3"/>
          <p:cNvSpPr>
            <a:spLocks noGrp="1"/>
          </p:cNvSpPr>
          <p:nvPr>
            <p:ph type="ftr" sz="quarter" idx="11"/>
          </p:nvPr>
        </p:nvSpPr>
        <p:spPr>
          <a:xfrm>
            <a:off x="4380072" y="6407944"/>
            <a:ext cx="34685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2840785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81000"/>
            <a:ext cx="73914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a:xfrm>
            <a:off x="4380072" y="6407944"/>
            <a:ext cx="3544728" cy="365125"/>
          </a:xfrm>
        </p:spPr>
        <p:txBody>
          <a:bodyPr/>
          <a:lstStyle/>
          <a:p>
            <a:r>
              <a:rPr lang="en-US" dirty="0" smtClean="0"/>
              <a:t>http://ampletrails.com/library-management-system</a:t>
            </a:r>
            <a:endParaRPr lang="en-US" dirty="0"/>
          </a:p>
        </p:txBody>
      </p:sp>
    </p:spTree>
    <p:extLst>
      <p:ext uri="{BB962C8B-B14F-4D97-AF65-F5344CB8AC3E}">
        <p14:creationId xmlns:p14="http://schemas.microsoft.com/office/powerpoint/2010/main" val="30426992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222</TotalTime>
  <Words>993</Words>
  <Application>Microsoft Office PowerPoint</Application>
  <PresentationFormat>On-screen Show (4:3)</PresentationFormat>
  <Paragraphs>105</Paragraphs>
  <Slides>25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Lucida Sans Unicode</vt:lpstr>
      <vt:lpstr>OceanSansMTBook</vt:lpstr>
      <vt:lpstr>Verdana</vt:lpstr>
      <vt:lpstr>Webdings</vt:lpstr>
      <vt:lpstr>Wingdings</vt:lpstr>
      <vt:lpstr>Wingdings 2</vt:lpstr>
      <vt:lpstr>Wingdings 3</vt:lpstr>
      <vt:lpstr>Concourse</vt:lpstr>
      <vt:lpstr>Integrated Library Management System </vt:lpstr>
      <vt:lpstr>            What is koha</vt:lpstr>
      <vt:lpstr>PowerPoint Presentation</vt:lpstr>
      <vt:lpstr>           Koha Feature</vt:lpstr>
      <vt:lpstr>PowerPoint Presentation</vt:lpstr>
      <vt:lpstr>         Who use of koha </vt:lpstr>
      <vt:lpstr>Koha System Architecture</vt:lpstr>
      <vt:lpstr>    Modules of Koha </vt:lpstr>
      <vt:lpstr>PowerPoint Presentation</vt:lpstr>
      <vt:lpstr>        Cataloguing </vt:lpstr>
      <vt:lpstr>PowerPoint Presentation</vt:lpstr>
      <vt:lpstr>         Membership</vt:lpstr>
      <vt:lpstr>PowerPoint Presentation</vt:lpstr>
      <vt:lpstr>  Report Genration  </vt:lpstr>
      <vt:lpstr>PowerPoint Presentation</vt:lpstr>
      <vt:lpstr>       Koha Circulation</vt:lpstr>
      <vt:lpstr>      </vt:lpstr>
      <vt:lpstr>PowerPoint Presentation</vt:lpstr>
      <vt:lpstr>              Opac</vt:lpstr>
      <vt:lpstr>PowerPoint Presentation</vt:lpstr>
      <vt:lpstr>         Koha acquisitions</vt:lpstr>
      <vt:lpstr>PowerPoint Presentation</vt:lpstr>
      <vt:lpstr>PowerPoint Presentation</vt:lpstr>
      <vt:lpstr>       Koha Serials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vikrant</dc:creator>
  <cp:lastModifiedBy>Mayank</cp:lastModifiedBy>
  <cp:revision>36</cp:revision>
  <dcterms:created xsi:type="dcterms:W3CDTF">2012-03-21T03:31:37Z</dcterms:created>
  <dcterms:modified xsi:type="dcterms:W3CDTF">2014-06-22T02:39:51Z</dcterms:modified>
</cp:coreProperties>
</file>